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47BE"/>
    <a:srgbClr val="2D61B7"/>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5000" autoAdjust="0"/>
    <p:restoredTop sz="94660"/>
  </p:normalViewPr>
  <p:slideViewPr>
    <p:cSldViewPr snapToGrid="0">
      <p:cViewPr varScale="1">
        <p:scale>
          <a:sx n="64" d="100"/>
          <a:sy n="64" d="100"/>
        </p:scale>
        <p:origin x="90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5" Type="http://schemas.openxmlformats.org/officeDocument/2006/relationships/tableStyles" Target="tableStyles.xml"/><Relationship Id="rId4" Type="http://schemas.openxmlformats.org/officeDocument/2006/relationships/viewProps" Target="viewProps.xml"/><Relationship Id="rId3" Type="http://schemas.openxmlformats.org/officeDocument/2006/relationships/presProps" Target="presProps.xml"/><Relationship Id="rId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hapter_titl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686050"/>
            <a:ext cx="9144000" cy="824230"/>
          </a:xfrm>
        </p:spPr>
        <p:txBody>
          <a:bodyPr anchor="b"/>
          <a:lstStyle>
            <a:lvl1pPr algn="ctr">
              <a:defRPr sz="4800">
                <a:latin typeface="+mj-lt"/>
              </a:defRPr>
            </a:lvl1pPr>
          </a:lstStyle>
          <a:p>
            <a:r>
              <a:rPr lang="en-US"/>
              <a:t>Click to edit Master title style</a:t>
            </a:r>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defau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hasCustomPrompt="1"/>
          </p:nvPr>
        </p:nvSpPr>
        <p:spPr/>
        <p:txBody>
          <a:bodyPr/>
          <a:lstStyle>
            <a:lvl1pPr eaLnBrk="1" fontAlgn="auto" latinLnBrk="0" hangingPunct="1">
              <a:defRPr/>
            </a:lvl1pPr>
            <a:lvl2pPr marL="720090" indent="-467995" eaLnBrk="1" fontAlgn="auto" latinLnBrk="0" hangingPunct="1">
              <a:buClrTx/>
              <a:buFont typeface="+mj-lt"/>
              <a:buAutoNum type="arabicPeriod"/>
              <a:defRPr/>
            </a:lvl2pPr>
            <a:lvl3pPr marL="720090" indent="-431800" eaLnBrk="1" fontAlgn="auto" latinLnBrk="0" hangingPunct="1">
              <a:buClrTx/>
              <a:buFont typeface="Arial" panose="020B0604020202020204" pitchFamily="34" charset="0"/>
              <a:buChar char="•"/>
              <a:defRPr/>
            </a:lvl3pPr>
            <a:lvl4pPr marL="1296035" indent="-467995" eaLnBrk="1" fontAlgn="auto" latinLnBrk="0" hangingPunct="1">
              <a:spcBef>
                <a:spcPts val="500"/>
              </a:spcBef>
              <a:buClrTx/>
              <a:buFont typeface="+mj-lt"/>
              <a:buAutoNum type="alphaLcParenR"/>
              <a:defRPr/>
            </a:lvl4pPr>
            <a:lvl5pPr marL="1296035" indent="-431800" eaLnBrk="1" fontAlgn="auto" latinLnBrk="0" hangingPunct="1">
              <a:spcBef>
                <a:spcPts val="500"/>
              </a:spcBef>
              <a:buClrTx/>
              <a:buFont typeface="Arial" panose="020B0604020202020204" pitchFamily="34" charset="0"/>
              <a:buChar char="◦"/>
              <a:defRPr/>
            </a:lvl5pPr>
          </a:lstStyle>
          <a:p>
            <a:pPr lvl="0"/>
            <a:r>
              <a:rPr lang="en-US"/>
              <a:t>Level 0 is a plain paragraph, without formatting</a:t>
            </a:r>
            <a:endParaRPr lang="en-US"/>
          </a:p>
          <a:p>
            <a:pPr lvl="1"/>
            <a:r>
              <a:rPr lang="en-US"/>
              <a:t>Level 1 is an outer numbered item </a:t>
            </a:r>
            <a:endParaRPr lang="en-US"/>
          </a:p>
          <a:p>
            <a:pPr lvl="2"/>
            <a:r>
              <a:rPr lang="en-US"/>
              <a:t>Level 2 is an outer bulleted item</a:t>
            </a:r>
            <a:endParaRPr lang="en-US"/>
          </a:p>
          <a:p>
            <a:pPr lvl="3"/>
            <a:r>
              <a:rPr lang="en-US"/>
              <a:t>Level 3 is an inner numbered item </a:t>
            </a:r>
            <a:endParaRPr lang="en-US"/>
          </a:p>
          <a:p>
            <a:pPr lvl="4"/>
            <a:r>
              <a:rPr lang="en-US"/>
              <a:t>Level 4 is an inner bulleted item</a:t>
            </a:r>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quota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hasCustomPrompt="1"/>
          </p:nvPr>
        </p:nvSpPr>
        <p:spPr>
          <a:xfrm>
            <a:off x="1616075" y="1243965"/>
            <a:ext cx="8597900" cy="4932680"/>
          </a:xfrm>
        </p:spPr>
        <p:txBody>
          <a:bodyPr/>
          <a:lstStyle>
            <a:lvl1pPr eaLnBrk="1" fontAlgn="auto" latinLnBrk="0" hangingPunct="1">
              <a:spcBef>
                <a:spcPts val="0"/>
              </a:spcBef>
              <a:spcAft>
                <a:spcPts val="1200"/>
              </a:spcAft>
              <a:defRPr sz="2400" u="none" strike="noStrike" kern="1200" cap="none" spc="0" normalizeH="0">
                <a:solidFill>
                  <a:schemeClr val="tx1"/>
                </a:solidFill>
                <a:uFillTx/>
                <a:latin typeface="Calibri" panose="020F0502020204030204" charset="0"/>
              </a:defRPr>
            </a:lvl1pPr>
            <a:lvl2pPr marL="539750" indent="0" eaLnBrk="1" fontAlgn="auto" latinLnBrk="0" hangingPunct="1">
              <a:spcBef>
                <a:spcPts val="600"/>
              </a:spcBef>
              <a:spcAft>
                <a:spcPts val="600"/>
              </a:spcAft>
              <a:buNone/>
              <a:defRPr sz="2000" i="0" u="none" strike="noStrike" kern="1200" cap="none" spc="0" normalizeH="0">
                <a:solidFill>
                  <a:schemeClr val="tx1"/>
                </a:solidFill>
                <a:uFillTx/>
                <a:latin typeface="Constantia" panose="02030602050306030303" charset="0"/>
              </a:defRPr>
            </a:lvl2pPr>
            <a:lvl3pPr marL="1080135" indent="0" algn="r" eaLnBrk="1" fontAlgn="auto" latinLnBrk="0" hangingPunct="1">
              <a:spcBef>
                <a:spcPts val="600"/>
              </a:spcBef>
              <a:spcAft>
                <a:spcPts val="600"/>
              </a:spcAft>
              <a:buNone/>
              <a:defRPr sz="1600" i="1" u="none" strike="noStrike" kern="1200" cap="none" spc="0" normalizeH="0">
                <a:solidFill>
                  <a:schemeClr val="tx1"/>
                </a:solidFill>
                <a:uFillTx/>
                <a:latin typeface="Constantia" panose="02030602050306030303" charset="0"/>
              </a:defRPr>
            </a:lvl3pPr>
            <a:lvl4pPr marL="539750" indent="-431800" algn="l" eaLnBrk="1" fontAlgn="auto" latinLnBrk="0" hangingPunct="1">
              <a:spcBef>
                <a:spcPts val="600"/>
              </a:spcBef>
              <a:spcAft>
                <a:spcPts val="600"/>
              </a:spcAft>
              <a:buClrTx/>
              <a:buFont typeface="+mj-lt"/>
              <a:buAutoNum type="arabicPeriod"/>
              <a:defRPr u="none" strike="noStrike" kern="1200" cap="none" spc="0" normalizeH="0">
                <a:solidFill>
                  <a:schemeClr val="tx1"/>
                </a:solidFill>
                <a:uFillTx/>
                <a:latin typeface="+mn-lt"/>
              </a:defRPr>
            </a:lvl4pPr>
            <a:lvl5pPr marL="565150" indent="-457200" eaLnBrk="1" fontAlgn="auto" latinLnBrk="0" hangingPunct="1">
              <a:spcBef>
                <a:spcPts val="500"/>
              </a:spcBef>
              <a:buClrTx/>
              <a:buFont typeface="Arial" panose="020B0604020202020204" pitchFamily="34" charset="0"/>
              <a:buChar char="•"/>
              <a:defRPr/>
            </a:lvl5pPr>
          </a:lstStyle>
          <a:p>
            <a:pPr lvl="0"/>
            <a:r>
              <a:rPr lang="en-US"/>
              <a:t>A lead-in paragraph at level zero. It may or may not be used. I am too lazy to make it stick out on the right hand side. </a:t>
            </a:r>
            <a:endParaRPr lang="en-US"/>
          </a:p>
          <a:p>
            <a:pPr lvl="1"/>
            <a:r>
              <a:rPr lang="en-US"/>
              <a:t>Level 1 should contain the body of the quote. Donec eu libero sit amet quam egestas semper. Aenean ultricies mi vitae est. Mauris placerat eleifend leo.</a:t>
            </a:r>
            <a:endParaRPr lang="en-US"/>
          </a:p>
          <a:p>
            <a:pPr lvl="2"/>
            <a:r>
              <a:rPr lang="en-US"/>
              <a:t>An attribution in smaller type at level 2. And we make sure it is offset both horizontally and vertically.   </a:t>
            </a:r>
            <a:endParaRPr lang="en-US"/>
          </a:p>
          <a:p>
            <a:pPr lvl="3"/>
            <a:r>
              <a:rPr lang="en-US"/>
              <a:t>Level 3 becomes a numbered item, so that we can provide for at least one list level together with quoting</a:t>
            </a:r>
            <a:endParaRPr lang="en-US"/>
          </a:p>
          <a:p>
            <a:pPr lvl="4"/>
            <a:r>
              <a:rPr lang="en-US"/>
              <a:t>Level 4 becomes a bulleted item. That should just about cover it.  </a:t>
            </a:r>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_full_width">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Title spans full width of slide</a:t>
            </a:r>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_6_inch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0045" y="361950"/>
            <a:ext cx="5148000" cy="6069965"/>
          </a:xfrm>
        </p:spPr>
        <p:txBody>
          <a:bodyPr lIns="0" tIns="0" rIns="0" bIns="0" anchor="t" anchorCtr="0"/>
          <a:lstStyle/>
          <a:p>
            <a:r>
              <a:rPr lang="en-US"/>
              <a:t>Title 6 inches wide</a:t>
            </a:r>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_5_inch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0045" y="361950"/>
            <a:ext cx="4572000" cy="6069965"/>
          </a:xfrm>
        </p:spPr>
        <p:txBody>
          <a:bodyPr lIns="0" tIns="0" rIns="0" bIns="0" anchor="t" anchorCtr="0"/>
          <a:lstStyle/>
          <a:p>
            <a:r>
              <a:rPr lang="en-US"/>
              <a:t>Title 5 inches wide</a:t>
            </a:r>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_4_inch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0045" y="361950"/>
            <a:ext cx="3672000" cy="6069965"/>
          </a:xfrm>
        </p:spPr>
        <p:txBody>
          <a:bodyPr lIns="0" tIns="0" rIns="0" bIns="0" anchor="t" anchorCtr="0"/>
          <a:lstStyle/>
          <a:p>
            <a:r>
              <a:rPr lang="en-US"/>
              <a:t>Title 4 inches wide</a:t>
            </a:r>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_3_inch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1315" y="360000"/>
            <a:ext cx="2743200" cy="6229985"/>
          </a:xfrm>
        </p:spPr>
        <p:txBody>
          <a:bodyPr lIns="0" tIns="0" rIns="0" bIns="0" anchor="t" anchorCtr="0"/>
          <a:lstStyle/>
          <a:p>
            <a:r>
              <a:rPr lang="en-US"/>
              <a:t>Title 3 inches wide</a:t>
            </a:r>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0"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8770" y="223520"/>
            <a:ext cx="11610340" cy="714375"/>
          </a:xfrm>
          <a:prstGeom prst="rect">
            <a:avLst/>
          </a:prstGeom>
        </p:spPr>
        <p:txBody>
          <a:bodyPr vert="horz" lIns="91440" tIns="45720" rIns="91440" bIns="45720" rtlCol="0" anchor="ctr">
            <a:normAutofit/>
          </a:bodyPr>
          <a:lstStyle/>
          <a:p>
            <a:r>
              <a:rPr lang="en-US" dirty="0"/>
              <a:t>Click to edit Master title style</a:t>
            </a:r>
            <a:endParaRPr lang="en-CA" dirty="0"/>
          </a:p>
        </p:txBody>
      </p:sp>
      <p:sp>
        <p:nvSpPr>
          <p:cNvPr id="3" name="Text Placeholder 2"/>
          <p:cNvSpPr>
            <a:spLocks noGrp="1"/>
          </p:cNvSpPr>
          <p:nvPr>
            <p:ph type="body" idx="1"/>
          </p:nvPr>
        </p:nvSpPr>
        <p:spPr>
          <a:xfrm>
            <a:off x="318135" y="1243965"/>
            <a:ext cx="11611610" cy="4932680"/>
          </a:xfrm>
          <a:prstGeom prst="rect">
            <a:avLst/>
          </a:prstGeom>
        </p:spPr>
        <p:txBody>
          <a:bodyPr vert="horz" lIns="91440" tIns="45720" rIns="91440" bIns="45720" rtlCol="0">
            <a:normAutofit/>
          </a:bodyPr>
          <a:lstStyle/>
          <a:p>
            <a:pPr lvl="0"/>
            <a:r>
              <a:rPr lang="en-US" dirty="0"/>
              <a:t>The outermost level (level 0) will be an unbulleted paragraph above a bulleted list. Whereas a proper bulleted list will exist at level 1. </a:t>
            </a:r>
            <a:endParaRPr lang="en-US" dirty="0"/>
          </a:p>
          <a:p>
            <a:pPr lvl="1"/>
            <a:r>
              <a:rPr lang="en-US" dirty="0"/>
              <a:t>Second level - yes, given the width of the slide, this indent seems reasonable. This will be used as a regular bulleted list. </a:t>
            </a:r>
            <a:endParaRPr lang="en-US" dirty="0"/>
          </a:p>
          <a:p>
            <a:pPr lvl="2"/>
            <a:r>
              <a:rPr lang="en-US" dirty="0"/>
              <a:t>Third level. This will be a nested bulleted list. And we need to add some filler copy again to see how well the line spacing works.  We again use single line spacing, since the 0.9 default is just unreadable. </a:t>
            </a:r>
            <a:endParaRPr lang="en-US" dirty="0"/>
          </a:p>
          <a:p>
            <a:pPr lvl="3"/>
            <a:r>
              <a:rPr lang="en-US" dirty="0"/>
              <a:t>Fourth level. This will be used as an un-bulleted entry at the second level. Well, no, we just axed this. Instead, this will be formatted as an outer numbered entry. </a:t>
            </a:r>
            <a:endParaRPr lang="en-US" dirty="0"/>
          </a:p>
          <a:p>
            <a:pPr lvl="4"/>
            <a:r>
              <a:rPr lang="en-US" dirty="0"/>
              <a:t>Fifth level - and this will become an inner numbered entry. Horrido. </a:t>
            </a:r>
            <a:endParaRPr lang="en-CA" dirty="0"/>
          </a:p>
        </p:txBody>
      </p:sp>
      <p:sp>
        <p:nvSpPr>
          <p:cNvPr id="7" name="TextBox 6"/>
          <p:cNvSpPr txBox="1"/>
          <p:nvPr userDrawn="1"/>
        </p:nvSpPr>
        <p:spPr>
          <a:xfrm>
            <a:off x="437515" y="6626860"/>
            <a:ext cx="2868930" cy="213995"/>
          </a:xfrm>
          <a:prstGeom prst="rect">
            <a:avLst/>
          </a:prstGeom>
          <a:noFill/>
        </p:spPr>
        <p:txBody>
          <a:bodyPr wrap="square" rtlCol="0" anchor="b" anchorCtr="0">
            <a:spAutoFit/>
          </a:bodyPr>
          <a:p>
            <a:r>
              <a:rPr lang="en-US" altLang="en-CA" sz="800">
                <a:latin typeface="Calibri" panose="020F0502020204030204" charset="0"/>
                <a:cs typeface="Arial" panose="020B0604020202020204" pitchFamily="34" charset="0"/>
              </a:rPr>
              <a:t>© </a:t>
            </a:r>
            <a:r>
              <a:rPr lang="x-none" altLang="en-US" sz="800">
                <a:latin typeface="Calibri" panose="020F0502020204030204" charset="0"/>
                <a:cs typeface="Arial" panose="020B0604020202020204" pitchFamily="34" charset="0"/>
              </a:rPr>
              <a:t>https://mpalmer.heresy.is 2022</a:t>
            </a:r>
            <a:endParaRPr lang="en-US" altLang="en-CA" sz="800">
              <a:latin typeface="Calibri" panose="020F0502020204030204" charset="0"/>
            </a:endParaRPr>
          </a:p>
        </p:txBody>
      </p:sp>
      <p:sp>
        <p:nvSpPr>
          <p:cNvPr id="9" name="TextBox 8"/>
          <p:cNvSpPr txBox="1"/>
          <p:nvPr userDrawn="1"/>
        </p:nvSpPr>
        <p:spPr>
          <a:xfrm>
            <a:off x="11010900" y="6597015"/>
            <a:ext cx="639445" cy="245110"/>
          </a:xfrm>
          <a:prstGeom prst="rect">
            <a:avLst/>
          </a:prstGeom>
          <a:noFill/>
        </p:spPr>
        <p:txBody>
          <a:bodyPr wrap="square" rtlCol="0" anchor="b" anchorCtr="0">
            <a:spAutoFit/>
          </a:bodyPr>
          <a:p>
            <a:pPr algn="r"/>
            <a:fld id="{9A0DB2DC-4C9A-4742-B13C-FB6460FD3503}" type="slidenum">
              <a:rPr lang="x-none" altLang="en-CA" sz="1000">
                <a:latin typeface="Calibri" panose="020F0502020204030204" charset="0"/>
              </a:rPr>
            </a:fld>
            <a:endParaRPr lang="x-none" altLang="en-CA" sz="1000">
              <a:latin typeface="Calibri" panose="020F050202020403020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2800" u="none" strike="noStrike" kern="1200" cap="none" spc="0" normalizeH="0">
          <a:solidFill>
            <a:srgbClr val="2D61B7"/>
          </a:solidFill>
          <a:uFillTx/>
          <a:latin typeface="+mj-lt"/>
          <a:ea typeface="+mj-ea"/>
          <a:cs typeface="+mj-cs"/>
        </a:defRPr>
      </a:lvl1pPr>
    </p:titleStyle>
    <p:bodyStyle>
      <a:lvl1pPr marL="0" indent="0" algn="l" defTabSz="914400" rtl="0" eaLnBrk="1" fontAlgn="auto" latinLnBrk="0" hangingPunct="1">
        <a:lnSpc>
          <a:spcPct val="100000"/>
        </a:lnSpc>
        <a:spcBef>
          <a:spcPts val="500"/>
        </a:spcBef>
        <a:spcAft>
          <a:spcPts val="500"/>
        </a:spcAft>
        <a:buFont typeface="Arial" panose="020B0604020202020204" pitchFamily="34" charset="0"/>
        <a:buNone/>
        <a:defRPr sz="2400" u="none" strike="noStrike" kern="1200" cap="none" spc="0" normalizeH="0">
          <a:solidFill>
            <a:schemeClr val="tx1"/>
          </a:solidFill>
          <a:uFillTx/>
          <a:latin typeface="+mn-lt"/>
          <a:ea typeface="+mn-ea"/>
          <a:cs typeface="+mn-cs"/>
        </a:defRPr>
      </a:lvl1pPr>
      <a:lvl2pPr marL="720090" indent="-431800" algn="l" defTabSz="914400" rtl="0" eaLnBrk="1" fontAlgn="auto" latinLnBrk="0" hangingPunct="1">
        <a:lnSpc>
          <a:spcPct val="100000"/>
        </a:lnSpc>
        <a:spcBef>
          <a:spcPts val="500"/>
        </a:spcBef>
        <a:spcAft>
          <a:spcPts val="500"/>
        </a:spcAft>
        <a:buFont typeface="Arial" panose="020B0604020202020204" pitchFamily="34" charset="0"/>
        <a:buChar char="•"/>
        <a:defRPr sz="2400" u="none" strike="noStrike" kern="1200" cap="none" spc="0" normalizeH="0">
          <a:solidFill>
            <a:schemeClr val="tx1"/>
          </a:solidFill>
          <a:uFillTx/>
          <a:latin typeface="+mn-lt"/>
          <a:ea typeface="+mn-ea"/>
          <a:cs typeface="+mn-cs"/>
        </a:defRPr>
      </a:lvl2pPr>
      <a:lvl3pPr marL="1296035" indent="-360045" algn="l" defTabSz="914400" rtl="0" eaLnBrk="1" fontAlgn="auto" latinLnBrk="0" hangingPunct="1">
        <a:lnSpc>
          <a:spcPct val="100000"/>
        </a:lnSpc>
        <a:spcBef>
          <a:spcPts val="500"/>
        </a:spcBef>
        <a:spcAft>
          <a:spcPts val="500"/>
        </a:spcAft>
        <a:buClrTx/>
        <a:buFont typeface="Arial" panose="020B0604020202020204" pitchFamily="34" charset="0"/>
        <a:buChar char="◦"/>
        <a:defRPr sz="2400" u="none" strike="noStrike" kern="1200" cap="none" spc="0" normalizeH="0">
          <a:solidFill>
            <a:schemeClr val="tx1"/>
          </a:solidFill>
          <a:uFillTx/>
          <a:latin typeface="+mn-lt"/>
          <a:ea typeface="+mn-ea"/>
          <a:cs typeface="+mn-cs"/>
        </a:defRPr>
      </a:lvl3pPr>
      <a:lvl4pPr marL="720090" indent="0" algn="l" defTabSz="914400" rtl="0" eaLnBrk="1" fontAlgn="auto" latinLnBrk="0" hangingPunct="1">
        <a:lnSpc>
          <a:spcPct val="100000"/>
        </a:lnSpc>
        <a:spcBef>
          <a:spcPts val="0"/>
        </a:spcBef>
        <a:spcAft>
          <a:spcPts val="500"/>
        </a:spcAft>
        <a:buFont typeface="Arial" panose="020B0604020202020204" pitchFamily="34" charset="0"/>
        <a:buNone/>
        <a:defRPr sz="2400" u="none" strike="noStrike" kern="1200" cap="none" spc="0" normalizeH="0">
          <a:solidFill>
            <a:schemeClr val="tx1"/>
          </a:solidFill>
          <a:uFillTx/>
          <a:latin typeface="+mn-lt"/>
          <a:ea typeface="+mn-ea"/>
          <a:cs typeface="+mn-cs"/>
        </a:defRPr>
      </a:lvl4pPr>
      <a:lvl5pPr marL="1296035" indent="0" algn="l" defTabSz="914400" rtl="0" eaLnBrk="1" fontAlgn="auto" latinLnBrk="0" hangingPunct="1">
        <a:lnSpc>
          <a:spcPct val="100000"/>
        </a:lnSpc>
        <a:spcBef>
          <a:spcPts val="0"/>
        </a:spcBef>
        <a:spcAft>
          <a:spcPts val="500"/>
        </a:spcAft>
        <a:buFont typeface="Arial" panose="020B0604020202020204" pitchFamily="34" charset="0"/>
        <a:buNone/>
        <a:defRPr sz="2400" u="none" strike="noStrike" kern="1200" cap="none" spc="0" normalizeH="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7.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8.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9.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png"/></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ctrTitle"/>
          </p:nvPr>
        </p:nvSpPr>
        <p:spPr/>
        <p:txBody>
          <a:bodyPr anchor="ctr"/>
          <a:lstStyle/>
          <a:p>
            <a:pPr algn="ctr"/>
            <a:r>
              <a:rPr/>
              <a:t>Eicosanoids and related drugs</a:t>
            </a:r>
          </a:p>
        </p:txBody>
      </p:sp>
    </p:spTree>
  </p:cSld>
  <p:clrMapOvr>
    <a:masterClrMapping/>
  </p:clrMapOvr>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Interaction between the cyclooxygenase and peroxidase sites</a:t>
            </a:r>
          </a:p>
        </p:txBody>
      </p:sp>
      <p:pic>
        <p:nvPicPr>
          <p:cNvPr id="3" name="Picture 2" descr="eflow-pic-7d777.png"/>
          <p:cNvPicPr>
            <a:picLocks noChangeAspect="1"/>
          </p:cNvPicPr>
          <p:nvPr/>
        </p:nvPicPr>
        <p:blipFill>
          <a:blip r:embed="rId2"/>
          <a:stretch>
            <a:fillRect/>
          </a:stretch>
        </p:blipFill>
        <p:spPr>
          <a:xfrm>
            <a:off x="2427393" y="2132753"/>
            <a:ext cx="7306733" cy="3141133"/>
          </a:xfrm>
          <a:prstGeom prst="rect">
            <a:avLst/>
          </a:prstGeom>
        </p:spPr>
      </p:pic>
    </p:spTree>
  </p:cSld>
  <p:clrMapOvr>
    <a:masterClrMapping/>
  </p:clrMapOvr>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Priming of the active site tyrosine radical, and the action mode of acetaminophen</a:t>
            </a:r>
          </a:p>
        </p:txBody>
      </p:sp>
      <p:pic>
        <p:nvPicPr>
          <p:cNvPr id="3" name="Picture 2" descr="napqi-slide-pic-f09b4.png"/>
          <p:cNvPicPr>
            <a:picLocks noChangeAspect="1"/>
          </p:cNvPicPr>
          <p:nvPr/>
        </p:nvPicPr>
        <p:blipFill>
          <a:blip r:embed="rId2"/>
          <a:stretch>
            <a:fillRect/>
          </a:stretch>
        </p:blipFill>
        <p:spPr>
          <a:xfrm>
            <a:off x="1470029" y="1143000"/>
            <a:ext cx="9221461" cy="5120640"/>
          </a:xfrm>
          <a:prstGeom prst="rect">
            <a:avLst/>
          </a:prstGeom>
        </p:spPr>
      </p:pic>
    </p:spTree>
  </p:cSld>
  <p:clrMapOvr>
    <a:masterClrMapping/>
  </p:clrMapOvr>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Noncovalent cyclooxygenase inhibitors</a:t>
            </a:r>
          </a:p>
        </p:txBody>
      </p:sp>
      <p:pic>
        <p:nvPicPr>
          <p:cNvPr id="3" name="Picture 2" descr="coxinhibitor2pic-64253.png"/>
          <p:cNvPicPr>
            <a:picLocks noChangeAspect="1"/>
          </p:cNvPicPr>
          <p:nvPr/>
        </p:nvPicPr>
        <p:blipFill>
          <a:blip r:embed="rId2"/>
          <a:stretch>
            <a:fillRect/>
          </a:stretch>
        </p:blipFill>
        <p:spPr>
          <a:xfrm>
            <a:off x="1895871" y="1143000"/>
            <a:ext cx="8369775" cy="5120639"/>
          </a:xfrm>
          <a:prstGeom prst="rect">
            <a:avLst/>
          </a:prstGeom>
        </p:spPr>
      </p:pic>
    </p:spTree>
  </p:cSld>
  <p:clrMapOvr>
    <a:masterClrMapping/>
  </p:clrMapOvr>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Conformation of arachidonic acid and of diclofenac in the active site</a:t>
            </a:r>
          </a:p>
        </p:txBody>
      </p:sp>
      <p:pic>
        <p:nvPicPr>
          <p:cNvPr id="3" name="Picture 2" descr="active-site-structure-pic-5241d.jpg"/>
          <p:cNvPicPr>
            <a:picLocks noChangeAspect="1"/>
          </p:cNvPicPr>
          <p:nvPr/>
        </p:nvPicPr>
        <p:blipFill>
          <a:blip r:embed="rId2"/>
          <a:stretch>
            <a:fillRect/>
          </a:stretch>
        </p:blipFill>
        <p:spPr>
          <a:xfrm>
            <a:off x="1529926" y="1628986"/>
            <a:ext cx="9101665" cy="4148666"/>
          </a:xfrm>
          <a:prstGeom prst="rect">
            <a:avLst/>
          </a:prstGeom>
        </p:spPr>
      </p:pic>
    </p:spTree>
  </p:cSld>
  <p:clrMapOvr>
    <a:masterClrMapping/>
  </p:clrMapOvr>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Cox inhibitors and Cox mutants</a:t>
            </a:r>
          </a:p>
        </p:txBody>
      </p:sp>
      <p:pic>
        <p:nvPicPr>
          <p:cNvPr id="3" name="Picture 2" descr="float-10e21c1f-66975.png"/>
          <p:cNvPicPr>
            <a:picLocks noChangeAspect="1"/>
          </p:cNvPicPr>
          <p:nvPr/>
        </p:nvPicPr>
        <p:blipFill>
          <a:blip r:embed="rId2"/>
          <a:stretch>
            <a:fillRect/>
          </a:stretch>
        </p:blipFill>
        <p:spPr>
          <a:xfrm>
            <a:off x="2333382" y="1143000"/>
            <a:ext cx="7494755" cy="5120640"/>
          </a:xfrm>
          <a:prstGeom prst="rect">
            <a:avLst/>
          </a:prstGeom>
        </p:spPr>
      </p:pic>
    </p:spTree>
  </p:cSld>
  <p:clrMapOvr>
    <a:masterClrMapping/>
  </p:clrMapOvr>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Acetylsalicylic acid is a covalent Cox inhibitor</a:t>
            </a:r>
          </a:p>
        </p:txBody>
      </p:sp>
      <p:pic>
        <p:nvPicPr>
          <p:cNvPr id="3" name="Picture 2" descr="aspirin-pic-96b62.png"/>
          <p:cNvPicPr>
            <a:picLocks noChangeAspect="1"/>
          </p:cNvPicPr>
          <p:nvPr/>
        </p:nvPicPr>
        <p:blipFill>
          <a:blip r:embed="rId2"/>
          <a:stretch>
            <a:fillRect/>
          </a:stretch>
        </p:blipFill>
        <p:spPr>
          <a:xfrm>
            <a:off x="2014369" y="1143000"/>
            <a:ext cx="8132781" cy="5120640"/>
          </a:xfrm>
          <a:prstGeom prst="rect">
            <a:avLst/>
          </a:prstGeom>
        </p:spPr>
      </p:pic>
    </p:spTree>
  </p:cSld>
  <p:clrMapOvr>
    <a:masterClrMapping/>
  </p:clrMapOvr>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Rationale of low-dose acetylsalicylic acid treatment</a:t>
            </a:r>
          </a:p>
        </p:txBody>
      </p:sp>
      <p:pic>
        <p:nvPicPr>
          <p:cNvPr id="3" name="Picture 2" descr="platelet-color-sketch-492c9.png"/>
          <p:cNvPicPr>
            <a:picLocks noChangeAspect="1"/>
          </p:cNvPicPr>
          <p:nvPr/>
        </p:nvPicPr>
        <p:blipFill>
          <a:blip r:embed="rId2"/>
          <a:stretch>
            <a:fillRect/>
          </a:stretch>
        </p:blipFill>
        <p:spPr>
          <a:xfrm>
            <a:off x="539326" y="2255520"/>
            <a:ext cx="11082867" cy="2895600"/>
          </a:xfrm>
          <a:prstGeom prst="rect">
            <a:avLst/>
          </a:prstGeom>
        </p:spPr>
      </p:pic>
    </p:spTree>
  </p:cSld>
  <p:clrMapOvr>
    <a:masterClrMapping/>
  </p:clrMapOvr>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Cox inhibition can promote the synthesis of leukotrienes</a:t>
            </a:r>
          </a:p>
        </p:txBody>
      </p:sp>
      <p:pic>
        <p:nvPicPr>
          <p:cNvPr id="3" name="Picture 2" descr="diversion-pic-f35f6.png"/>
          <p:cNvPicPr>
            <a:picLocks noChangeAspect="1"/>
          </p:cNvPicPr>
          <p:nvPr/>
        </p:nvPicPr>
        <p:blipFill>
          <a:blip r:embed="rId2"/>
          <a:stretch>
            <a:fillRect/>
          </a:stretch>
        </p:blipFill>
        <p:spPr>
          <a:xfrm>
            <a:off x="2711026" y="1531619"/>
            <a:ext cx="6739467" cy="4343400"/>
          </a:xfrm>
          <a:prstGeom prst="rect">
            <a:avLst/>
          </a:prstGeom>
        </p:spPr>
      </p:pic>
    </p:spTree>
  </p:cSld>
  <p:clrMapOvr>
    <a:masterClrMapping/>
  </p:clrMapOvr>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Inhibitors that act downstream of Prostaglandin H</a:t>
            </a:r>
            <a:r>
              <a:rPr baseline="-20000"/>
              <a:t>2</a:t>
            </a:r>
          </a:p>
        </p:txBody>
      </p:sp>
      <p:pic>
        <p:nvPicPr>
          <p:cNvPr id="3" name="Picture 2" descr="ramatroban2pic-0f609.png"/>
          <p:cNvPicPr>
            <a:picLocks noChangeAspect="1"/>
          </p:cNvPicPr>
          <p:nvPr/>
        </p:nvPicPr>
        <p:blipFill>
          <a:blip r:embed="rId2"/>
          <a:stretch>
            <a:fillRect/>
          </a:stretch>
        </p:blipFill>
        <p:spPr>
          <a:xfrm>
            <a:off x="1051560" y="1938020"/>
            <a:ext cx="10058397" cy="3530599"/>
          </a:xfrm>
          <a:prstGeom prst="rect">
            <a:avLst/>
          </a:prstGeom>
        </p:spPr>
      </p:pic>
    </p:spTree>
  </p:cSld>
  <p:clrMapOvr>
    <a:masterClrMapping/>
  </p:clrMapOvr>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Endocannabinoids</a:t>
            </a:r>
          </a:p>
        </p:txBody>
      </p:sp>
      <p:sp>
        <p:nvSpPr>
          <p:cNvPr id="3" name="Content Placeholder 2"/>
          <p:cNvSpPr>
            <a:spLocks noGrp="1"/>
          </p:cNvSpPr>
          <p:nvPr>
            <p:ph idx="1"/>
          </p:nvPr>
        </p:nvSpPr>
        <p:spPr/>
        <p:txBody>
          <a:bodyPr anchor="ctr"/>
          <a:lstStyle/>
          <a:p>
            <a:pPr lvl="2" algn="l"/>
            <a:r>
              <a:rPr/>
              <a:t>Arachidonate-containing, membrane-derived mediators</a:t>
            </a:r>
          </a:p>
          <a:p>
            <a:pPr lvl="2" algn="l"/>
            <a:r>
              <a:rPr/>
              <a:t>Synthesis on demand, activated by calcium</a:t>
            </a:r>
          </a:p>
          <a:p>
            <a:pPr lvl="2" algn="l"/>
            <a:r>
              <a:rPr/>
              <a:t>Mediate negative synaptic feedback</a:t>
            </a:r>
          </a:p>
          <a:p>
            <a:pPr lvl="2" algn="l"/>
            <a:r>
              <a:rPr/>
              <a:t>CB</a:t>
            </a:r>
            <a:r>
              <a:rPr baseline="-20000"/>
              <a:t>1</a:t>
            </a:r>
            <a:r>
              <a:rPr/>
              <a:t> receptors involved in pain perception both in the peripheral and the central nervous system</a:t>
            </a:r>
          </a:p>
          <a:p>
            <a:pPr lvl="2" algn="l"/>
            <a:r>
              <a:rPr/>
              <a:t>CB</a:t>
            </a:r>
            <a:r>
              <a:rPr baseline="-20000"/>
              <a:t>2</a:t>
            </a:r>
            <a:r>
              <a:rPr/>
              <a:t> receptors found on immune cells</a:t>
            </a:r>
          </a:p>
        </p:txBody>
      </p:sp>
    </p:spTree>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Eicosanoids</a:t>
            </a:r>
          </a:p>
        </p:txBody>
      </p:sp>
      <p:sp>
        <p:nvSpPr>
          <p:cNvPr id="3" name="Content Placeholder 2"/>
          <p:cNvSpPr>
            <a:spLocks noGrp="1"/>
          </p:cNvSpPr>
          <p:nvPr>
            <p:ph idx="1"/>
          </p:nvPr>
        </p:nvSpPr>
        <p:spPr/>
        <p:txBody>
          <a:bodyPr anchor="ctr"/>
          <a:lstStyle/>
          <a:p>
            <a:pPr lvl="2" algn="l"/>
            <a:r>
              <a:rPr/>
              <a:t>“Local hormones”—sphere of action often limited to same anatomical site or tissue</a:t>
            </a:r>
          </a:p>
          <a:p>
            <a:pPr lvl="2" algn="l"/>
            <a:r>
              <a:rPr/>
              <a:t>Involved in control of inflammation, fever, blood coagulation, pain perception, labor</a:t>
            </a:r>
          </a:p>
          <a:p>
            <a:pPr lvl="2" algn="l"/>
            <a:r>
              <a:rPr/>
              <a:t>Derived from arachidonic acid and other polyunsaturated fatty acids, which occur in membrane phospholipids</a:t>
            </a:r>
          </a:p>
          <a:p>
            <a:pPr lvl="2" algn="l"/>
            <a:r>
              <a:rPr/>
              <a:t>Most effects mediated by G protein-coupled receptors</a:t>
            </a:r>
          </a:p>
          <a:p>
            <a:pPr lvl="2" algn="l"/>
            <a:r>
              <a:rPr/>
              <a:t>Some effects mediated by ion channels and nuclear hormone receptors</a:t>
            </a:r>
          </a:p>
        </p:txBody>
      </p:sp>
    </p:spTree>
  </p:cSld>
  <p:clrMapOvr>
    <a:masterClrMapping/>
  </p:clrMapOvr>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Feedback inhibition of synaptic transmission by endocannabinoids</a:t>
            </a:r>
          </a:p>
        </p:txBody>
      </p:sp>
      <p:pic>
        <p:nvPicPr>
          <p:cNvPr id="3" name="Picture 2" descr="synapse4pic-963e5.png"/>
          <p:cNvPicPr>
            <a:picLocks noChangeAspect="1"/>
          </p:cNvPicPr>
          <p:nvPr/>
        </p:nvPicPr>
        <p:blipFill>
          <a:blip r:embed="rId2"/>
          <a:stretch>
            <a:fillRect/>
          </a:stretch>
        </p:blipFill>
        <p:spPr>
          <a:xfrm>
            <a:off x="1667933" y="1143000"/>
            <a:ext cx="8825653" cy="5120640"/>
          </a:xfrm>
          <a:prstGeom prst="rect">
            <a:avLst/>
          </a:prstGeom>
        </p:spPr>
      </p:pic>
    </p:spTree>
  </p:cSld>
  <p:clrMapOvr>
    <a:masterClrMapping/>
  </p:clrMapOvr>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Biosynthesis of endocannabinoids</a:t>
            </a:r>
          </a:p>
        </p:txBody>
      </p:sp>
      <p:pic>
        <p:nvPicPr>
          <p:cNvPr id="3" name="Picture 2" descr="synthesis-pic-08219.png"/>
          <p:cNvPicPr>
            <a:picLocks noChangeAspect="1"/>
          </p:cNvPicPr>
          <p:nvPr/>
        </p:nvPicPr>
        <p:blipFill>
          <a:blip r:embed="rId2"/>
          <a:stretch>
            <a:fillRect/>
          </a:stretch>
        </p:blipFill>
        <p:spPr>
          <a:xfrm>
            <a:off x="1441302" y="1143000"/>
            <a:ext cx="9278916" cy="5120640"/>
          </a:xfrm>
          <a:prstGeom prst="rect">
            <a:avLst/>
          </a:prstGeom>
        </p:spPr>
      </p:pic>
    </p:spTree>
  </p:cSld>
  <p:clrMapOvr>
    <a:masterClrMapping/>
  </p:clrMapOvr>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Degradation of endocannabinoids</a:t>
            </a:r>
          </a:p>
        </p:txBody>
      </p:sp>
      <p:pic>
        <p:nvPicPr>
          <p:cNvPr id="3" name="Picture 2" descr="degradation-pic-ce29a.png"/>
          <p:cNvPicPr>
            <a:picLocks noChangeAspect="1"/>
          </p:cNvPicPr>
          <p:nvPr/>
        </p:nvPicPr>
        <p:blipFill>
          <a:blip r:embed="rId2"/>
          <a:stretch>
            <a:fillRect/>
          </a:stretch>
        </p:blipFill>
        <p:spPr>
          <a:xfrm>
            <a:off x="928793" y="2272453"/>
            <a:ext cx="10303932" cy="2861733"/>
          </a:xfrm>
          <a:prstGeom prst="rect">
            <a:avLst/>
          </a:prstGeom>
        </p:spPr>
      </p:pic>
    </p:spTree>
  </p:cSld>
  <p:clrMapOvr>
    <a:masterClrMapping/>
  </p:clrMapOvr>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Drugs that interact with the endocannabinoid system</a:t>
            </a:r>
          </a:p>
        </p:txBody>
      </p:sp>
      <p:pic>
        <p:nvPicPr>
          <p:cNvPr id="3" name="Picture 2" descr="drugsslide4pic-06923.png"/>
          <p:cNvPicPr>
            <a:picLocks noChangeAspect="1"/>
          </p:cNvPicPr>
          <p:nvPr/>
        </p:nvPicPr>
        <p:blipFill>
          <a:blip r:embed="rId2"/>
          <a:stretch>
            <a:fillRect/>
          </a:stretch>
        </p:blipFill>
        <p:spPr>
          <a:xfrm>
            <a:off x="365760" y="1317377"/>
            <a:ext cx="11429999" cy="4771884"/>
          </a:xfrm>
          <a:prstGeom prst="rect">
            <a:avLst/>
          </a:prstGeom>
        </p:spPr>
      </p:pic>
    </p:spTree>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Pathways and key enzymes in eicosanoid synthesis</a:t>
            </a:r>
          </a:p>
        </p:txBody>
      </p:sp>
      <p:pic>
        <p:nvPicPr>
          <p:cNvPr id="3" name="Picture 2" descr="overviewpic-239d1.png"/>
          <p:cNvPicPr>
            <a:picLocks noChangeAspect="1"/>
          </p:cNvPicPr>
          <p:nvPr/>
        </p:nvPicPr>
        <p:blipFill>
          <a:blip r:embed="rId2"/>
          <a:stretch>
            <a:fillRect/>
          </a:stretch>
        </p:blipFill>
        <p:spPr>
          <a:xfrm>
            <a:off x="365760" y="1815900"/>
            <a:ext cx="11429998" cy="3774838"/>
          </a:xfrm>
          <a:prstGeom prst="rect">
            <a:avLst/>
          </a:prstGeom>
        </p:spPr>
      </p:pic>
    </p:spTree>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Calcium signals activate cPLA</a:t>
            </a:r>
            <a:r>
              <a:rPr baseline="-20000"/>
              <a:t>2</a:t>
            </a:r>
            <a:r>
              <a:rPr/>
              <a:t> and initiate the synthesis of prostaglandins and leukotrienes</a:t>
            </a:r>
          </a:p>
        </p:txBody>
      </p:sp>
      <p:pic>
        <p:nvPicPr>
          <p:cNvPr id="3" name="Picture 2" descr="pla-slide-pic-57ac9.png"/>
          <p:cNvPicPr>
            <a:picLocks noChangeAspect="1"/>
          </p:cNvPicPr>
          <p:nvPr/>
        </p:nvPicPr>
        <p:blipFill>
          <a:blip r:embed="rId2"/>
          <a:stretch>
            <a:fillRect/>
          </a:stretch>
        </p:blipFill>
        <p:spPr>
          <a:xfrm>
            <a:off x="1529783" y="1143000"/>
            <a:ext cx="9101953" cy="5120640"/>
          </a:xfrm>
          <a:prstGeom prst="rect">
            <a:avLst/>
          </a:prstGeom>
        </p:spPr>
      </p:pic>
    </p:spTree>
  </p:cSld>
  <p:clrMapOvr>
    <a:masterClrMapping/>
  </p:clrMapOvr>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Biosynthetic pathways of prostaglandins and thromboxanes</a:t>
            </a:r>
          </a:p>
        </p:txBody>
      </p:sp>
      <p:pic>
        <p:nvPicPr>
          <p:cNvPr id="3" name="Picture 2" descr="float-428197ce-e45c5.png"/>
          <p:cNvPicPr>
            <a:picLocks noChangeAspect="1"/>
          </p:cNvPicPr>
          <p:nvPr/>
        </p:nvPicPr>
        <p:blipFill>
          <a:blip r:embed="rId2"/>
          <a:stretch>
            <a:fillRect/>
          </a:stretch>
        </p:blipFill>
        <p:spPr>
          <a:xfrm>
            <a:off x="1807639" y="1143000"/>
            <a:ext cx="8546242" cy="5120640"/>
          </a:xfrm>
          <a:prstGeom prst="rect">
            <a:avLst/>
          </a:prstGeom>
        </p:spPr>
      </p:pic>
    </p:spTree>
  </p:cSld>
  <p:clrMapOvr>
    <a:masterClrMapping/>
  </p:clrMapOvr>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Eicosanoids synthesized by lipoxygenases</a:t>
            </a:r>
          </a:p>
        </p:txBody>
      </p:sp>
      <p:pic>
        <p:nvPicPr>
          <p:cNvPr id="3" name="Picture 2" descr="float-bdf362ee-c0ac6.png"/>
          <p:cNvPicPr>
            <a:picLocks noChangeAspect="1"/>
          </p:cNvPicPr>
          <p:nvPr/>
        </p:nvPicPr>
        <p:blipFill>
          <a:blip r:embed="rId2"/>
          <a:stretch>
            <a:fillRect/>
          </a:stretch>
        </p:blipFill>
        <p:spPr>
          <a:xfrm>
            <a:off x="2156181" y="1143000"/>
            <a:ext cx="7849156" cy="5120640"/>
          </a:xfrm>
          <a:prstGeom prst="rect">
            <a:avLst/>
          </a:prstGeom>
        </p:spPr>
      </p:pic>
    </p:spTree>
  </p:cSld>
  <p:clrMapOvr>
    <a:masterClrMapping/>
  </p:clrMapOvr>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The two steps of the cyclooxygenase reaction</a:t>
            </a:r>
          </a:p>
        </p:txBody>
      </p:sp>
      <p:pic>
        <p:nvPicPr>
          <p:cNvPr id="3" name="Picture 2" descr="two-sites-rxn2pic-63bb6.png"/>
          <p:cNvPicPr>
            <a:picLocks noChangeAspect="1"/>
          </p:cNvPicPr>
          <p:nvPr/>
        </p:nvPicPr>
        <p:blipFill>
          <a:blip r:embed="rId2"/>
          <a:stretch>
            <a:fillRect/>
          </a:stretch>
        </p:blipFill>
        <p:spPr>
          <a:xfrm>
            <a:off x="2349351" y="1143000"/>
            <a:ext cx="7462816" cy="5120640"/>
          </a:xfrm>
          <a:prstGeom prst="rect">
            <a:avLst/>
          </a:prstGeom>
        </p:spPr>
      </p:pic>
    </p:spTree>
  </p:cSld>
  <p:clrMapOvr>
    <a:masterClrMapping/>
  </p:clrMapOvr>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Reactions in the cyclooxygenase site</a:t>
            </a:r>
          </a:p>
        </p:txBody>
      </p:sp>
      <p:pic>
        <p:nvPicPr>
          <p:cNvPr id="3" name="Picture 2" descr="mechanism-pic-40db9.png"/>
          <p:cNvPicPr>
            <a:picLocks noChangeAspect="1"/>
          </p:cNvPicPr>
          <p:nvPr/>
        </p:nvPicPr>
        <p:blipFill>
          <a:blip r:embed="rId2"/>
          <a:stretch>
            <a:fillRect/>
          </a:stretch>
        </p:blipFill>
        <p:spPr>
          <a:xfrm>
            <a:off x="1855140" y="1143000"/>
            <a:ext cx="8451239" cy="5120640"/>
          </a:xfrm>
          <a:prstGeom prst="rect">
            <a:avLst/>
          </a:prstGeom>
        </p:spPr>
      </p:pic>
    </p:spTree>
  </p:cSld>
  <p:clrMapOvr>
    <a:masterClrMapping/>
  </p:clrMapOvr>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Reduction of prostaglandin G</a:t>
            </a:r>
            <a:r>
              <a:rPr baseline="-20000"/>
              <a:t>2</a:t>
            </a:r>
            <a:r>
              <a:rPr/>
              <a:t> to prostaglandin H</a:t>
            </a:r>
            <a:r>
              <a:rPr baseline="-20000"/>
              <a:t>2</a:t>
            </a:r>
          </a:p>
        </p:txBody>
      </p:sp>
      <p:pic>
        <p:nvPicPr>
          <p:cNvPr id="3" name="Picture 2" descr="peroxidase-rxn-pic-36153.png"/>
          <p:cNvPicPr>
            <a:picLocks noChangeAspect="1"/>
          </p:cNvPicPr>
          <p:nvPr/>
        </p:nvPicPr>
        <p:blipFill>
          <a:blip r:embed="rId2"/>
          <a:stretch>
            <a:fillRect/>
          </a:stretch>
        </p:blipFill>
        <p:spPr>
          <a:xfrm>
            <a:off x="1474893" y="1319953"/>
            <a:ext cx="9211733" cy="4766733"/>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WPS Presentation</Application>
  <PresentationFormat>Widescreen</PresentationFormat>
  <Paragraphs>0</Paragraphs>
  <Slides>0</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0</vt:i4>
      </vt:variant>
    </vt:vector>
  </HeadingPairs>
  <TitlesOfParts>
    <vt:vector size="9" baseType="lpstr">
      <vt:lpstr>Arial</vt:lpstr>
      <vt:lpstr>SimSun</vt:lpstr>
      <vt:lpstr>Wingdings</vt:lpstr>
      <vt:lpstr>Calibri</vt:lpstr>
      <vt:lpstr>Constantia</vt:lpstr>
      <vt:lpstr>Arial Unicode MS</vt:lpstr>
      <vt:lpstr>Calibri Light</vt:lpstr>
      <vt:lpstr>Corbel</vt:lpstr>
      <vt:lpstr>Office Theme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N.</dc:creator>
  <cp:lastModifiedBy>mpalmer</cp:lastModifiedBy>
  <cp:revision>51</cp:revision>
  <dcterms:created xsi:type="dcterms:W3CDTF">2022-03-26T19:36:19Z</dcterms:created>
  <dcterms:modified xsi:type="dcterms:W3CDTF">2022-03-26T19:36:19Z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1033-11.1.0.10920</vt:lpwstr>
  </property>
</Properties>
</file>