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47BE"/>
    <a:srgbClr val="2D61B7"/>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000" autoAdjust="0"/>
    <p:restoredTop sz="94660"/>
  </p:normalViewPr>
  <p:slideViewPr>
    <p:cSldViewPr snapToGrid="0">
      <p:cViewPr varScale="1">
        <p:scale>
          <a:sx n="64" d="100"/>
          <a:sy n="64" d="100"/>
        </p:scale>
        <p:origin x="9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5" Type="http://schemas.openxmlformats.org/officeDocument/2006/relationships/tableStyles" Target="tableStyles.xml"/><Relationship Id="rId4" Type="http://schemas.openxmlformats.org/officeDocument/2006/relationships/viewProps" Target="viewProps.xml"/><Relationship Id="rId3" Type="http://schemas.openxmlformats.org/officeDocument/2006/relationships/presProps" Target="presProps.xml"/><Relationship Id="rId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hapter_titl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86050"/>
            <a:ext cx="9144000" cy="824230"/>
          </a:xfrm>
        </p:spPr>
        <p:txBody>
          <a:bodyPr anchor="b"/>
          <a:lstStyle>
            <a:lvl1pPr algn="ctr">
              <a:defRPr sz="4800">
                <a:latin typeface="+mj-lt"/>
              </a:defRPr>
            </a:lvl1pPr>
          </a:lstStyle>
          <a:p>
            <a:r>
              <a:rPr lang="en-US"/>
              <a:t>Click to edit Master title style</a:t>
            </a:r>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defau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hasCustomPrompt="1"/>
          </p:nvPr>
        </p:nvSpPr>
        <p:spPr/>
        <p:txBody>
          <a:bodyPr/>
          <a:lstStyle>
            <a:lvl1pPr eaLnBrk="1" fontAlgn="auto" latinLnBrk="0" hangingPunct="1">
              <a:defRPr/>
            </a:lvl1pPr>
            <a:lvl2pPr marL="720090" indent="-467995" eaLnBrk="1" fontAlgn="auto" latinLnBrk="0" hangingPunct="1">
              <a:buClrTx/>
              <a:buFont typeface="+mj-lt"/>
              <a:buAutoNum type="arabicPeriod"/>
              <a:defRPr/>
            </a:lvl2pPr>
            <a:lvl3pPr marL="720090" indent="-431800" eaLnBrk="1" fontAlgn="auto" latinLnBrk="0" hangingPunct="1">
              <a:buClrTx/>
              <a:buFont typeface="Arial" panose="020B0604020202020204" pitchFamily="34" charset="0"/>
              <a:buChar char="•"/>
              <a:defRPr/>
            </a:lvl3pPr>
            <a:lvl4pPr marL="1296035" indent="-467995" eaLnBrk="1" fontAlgn="auto" latinLnBrk="0" hangingPunct="1">
              <a:spcBef>
                <a:spcPts val="500"/>
              </a:spcBef>
              <a:buClrTx/>
              <a:buFont typeface="+mj-lt"/>
              <a:buAutoNum type="alphaLcParenR"/>
              <a:defRPr/>
            </a:lvl4pPr>
            <a:lvl5pPr marL="1296035" indent="-431800" eaLnBrk="1" fontAlgn="auto" latinLnBrk="0" hangingPunct="1">
              <a:spcBef>
                <a:spcPts val="500"/>
              </a:spcBef>
              <a:buClrTx/>
              <a:buFont typeface="Arial" panose="020B0604020202020204" pitchFamily="34" charset="0"/>
              <a:buChar char="◦"/>
              <a:defRPr/>
            </a:lvl5pPr>
          </a:lstStyle>
          <a:p>
            <a:pPr lvl="0"/>
            <a:r>
              <a:rPr lang="en-US"/>
              <a:t>Level 0 is a plain paragraph, without formatting</a:t>
            </a:r>
            <a:endParaRPr lang="en-US"/>
          </a:p>
          <a:p>
            <a:pPr lvl="1"/>
            <a:r>
              <a:rPr lang="en-US"/>
              <a:t>Level 1 is an outer numbered item </a:t>
            </a:r>
            <a:endParaRPr lang="en-US"/>
          </a:p>
          <a:p>
            <a:pPr lvl="2"/>
            <a:r>
              <a:rPr lang="en-US"/>
              <a:t>Level 2 is an outer bulleted item</a:t>
            </a:r>
            <a:endParaRPr lang="en-US"/>
          </a:p>
          <a:p>
            <a:pPr lvl="3"/>
            <a:r>
              <a:rPr lang="en-US"/>
              <a:t>Level 3 is an inner numbered item </a:t>
            </a:r>
            <a:endParaRPr lang="en-US"/>
          </a:p>
          <a:p>
            <a:pPr lvl="4"/>
            <a:r>
              <a:rPr lang="en-US"/>
              <a:t>Level 4 is an inner bulleted item</a:t>
            </a:r>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quota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hasCustomPrompt="1"/>
          </p:nvPr>
        </p:nvSpPr>
        <p:spPr>
          <a:xfrm>
            <a:off x="1616075" y="1243965"/>
            <a:ext cx="8597900" cy="4932680"/>
          </a:xfrm>
        </p:spPr>
        <p:txBody>
          <a:bodyPr/>
          <a:lstStyle>
            <a:lvl1pPr eaLnBrk="1" fontAlgn="auto" latinLnBrk="0" hangingPunct="1">
              <a:spcBef>
                <a:spcPts val="0"/>
              </a:spcBef>
              <a:spcAft>
                <a:spcPts val="1200"/>
              </a:spcAft>
              <a:defRPr sz="2400" u="none" strike="noStrike" kern="1200" cap="none" spc="0" normalizeH="0">
                <a:solidFill>
                  <a:schemeClr val="tx1"/>
                </a:solidFill>
                <a:uFillTx/>
                <a:latin typeface="Calibri" panose="020F0502020204030204" charset="0"/>
              </a:defRPr>
            </a:lvl1pPr>
            <a:lvl2pPr marL="539750" indent="0" eaLnBrk="1" fontAlgn="auto" latinLnBrk="0" hangingPunct="1">
              <a:spcBef>
                <a:spcPts val="600"/>
              </a:spcBef>
              <a:spcAft>
                <a:spcPts val="600"/>
              </a:spcAft>
              <a:buNone/>
              <a:defRPr sz="2000" i="0" u="none" strike="noStrike" kern="1200" cap="none" spc="0" normalizeH="0">
                <a:solidFill>
                  <a:schemeClr val="tx1"/>
                </a:solidFill>
                <a:uFillTx/>
                <a:latin typeface="Constantia" panose="02030602050306030303" charset="0"/>
              </a:defRPr>
            </a:lvl2pPr>
            <a:lvl3pPr marL="1080135" indent="0" algn="r" eaLnBrk="1" fontAlgn="auto" latinLnBrk="0" hangingPunct="1">
              <a:spcBef>
                <a:spcPts val="600"/>
              </a:spcBef>
              <a:spcAft>
                <a:spcPts val="600"/>
              </a:spcAft>
              <a:buNone/>
              <a:defRPr sz="1600" i="1" u="none" strike="noStrike" kern="1200" cap="none" spc="0" normalizeH="0">
                <a:solidFill>
                  <a:schemeClr val="tx1"/>
                </a:solidFill>
                <a:uFillTx/>
                <a:latin typeface="Constantia" panose="02030602050306030303" charset="0"/>
              </a:defRPr>
            </a:lvl3pPr>
            <a:lvl4pPr marL="539750" indent="-431800" algn="l" eaLnBrk="1" fontAlgn="auto" latinLnBrk="0" hangingPunct="1">
              <a:spcBef>
                <a:spcPts val="600"/>
              </a:spcBef>
              <a:spcAft>
                <a:spcPts val="600"/>
              </a:spcAft>
              <a:buClrTx/>
              <a:buFont typeface="+mj-lt"/>
              <a:buAutoNum type="arabicPeriod"/>
              <a:defRPr u="none" strike="noStrike" kern="1200" cap="none" spc="0" normalizeH="0">
                <a:solidFill>
                  <a:schemeClr val="tx1"/>
                </a:solidFill>
                <a:uFillTx/>
                <a:latin typeface="+mn-lt"/>
              </a:defRPr>
            </a:lvl4pPr>
            <a:lvl5pPr marL="565150" indent="-457200" eaLnBrk="1" fontAlgn="auto" latinLnBrk="0" hangingPunct="1">
              <a:spcBef>
                <a:spcPts val="500"/>
              </a:spcBef>
              <a:buClrTx/>
              <a:buFont typeface="Arial" panose="020B0604020202020204" pitchFamily="34" charset="0"/>
              <a:buChar char="•"/>
              <a:defRPr/>
            </a:lvl5pPr>
          </a:lstStyle>
          <a:p>
            <a:pPr lvl="0"/>
            <a:r>
              <a:rPr lang="en-US"/>
              <a:t>A lead-in paragraph at level zero. It may or may not be used. I am too lazy to make it stick out on the right hand side. </a:t>
            </a:r>
            <a:endParaRPr lang="en-US"/>
          </a:p>
          <a:p>
            <a:pPr lvl="1"/>
            <a:r>
              <a:rPr lang="en-US"/>
              <a:t>Level 1 should contain the body of the quote. Donec eu libero sit amet quam egestas semper. Aenean ultricies mi vitae est. Mauris placerat eleifend leo.</a:t>
            </a:r>
            <a:endParaRPr lang="en-US"/>
          </a:p>
          <a:p>
            <a:pPr lvl="2"/>
            <a:r>
              <a:rPr lang="en-US"/>
              <a:t>An attribution in smaller type at level 2. And we make sure it is offset both horizontally and vertically.   </a:t>
            </a:r>
            <a:endParaRPr lang="en-US"/>
          </a:p>
          <a:p>
            <a:pPr lvl="3"/>
            <a:r>
              <a:rPr lang="en-US"/>
              <a:t>Level 3 becomes a numbered item, so that we can provide for at least one list level together with quoting</a:t>
            </a:r>
            <a:endParaRPr lang="en-US"/>
          </a:p>
          <a:p>
            <a:pPr lvl="4"/>
            <a:r>
              <a:rPr lang="en-US"/>
              <a:t>Level 4 becomes a bulleted item. That should just about cover it.  </a:t>
            </a:r>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_full_width">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Title spans full width of slide</a:t>
            </a:r>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_6_inch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0045" y="361950"/>
            <a:ext cx="5148000" cy="6069965"/>
          </a:xfrm>
        </p:spPr>
        <p:txBody>
          <a:bodyPr lIns="0" tIns="0" rIns="0" bIns="0" anchor="t" anchorCtr="0"/>
          <a:lstStyle/>
          <a:p>
            <a:r>
              <a:rPr lang="en-US"/>
              <a:t>Title 6 inches wide</a:t>
            </a:r>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_5_inch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0045" y="361950"/>
            <a:ext cx="4572000" cy="6069965"/>
          </a:xfrm>
        </p:spPr>
        <p:txBody>
          <a:bodyPr lIns="0" tIns="0" rIns="0" bIns="0" anchor="t" anchorCtr="0"/>
          <a:lstStyle/>
          <a:p>
            <a:r>
              <a:rPr lang="en-US"/>
              <a:t>Title 5 inches wide</a:t>
            </a:r>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_4_inch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0045" y="361950"/>
            <a:ext cx="3672000" cy="6069965"/>
          </a:xfrm>
        </p:spPr>
        <p:txBody>
          <a:bodyPr lIns="0" tIns="0" rIns="0" bIns="0" anchor="t" anchorCtr="0"/>
          <a:lstStyle/>
          <a:p>
            <a:r>
              <a:rPr lang="en-US"/>
              <a:t>Title 4 inches wide</a:t>
            </a:r>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_3_inch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1315" y="360000"/>
            <a:ext cx="2743200" cy="6229985"/>
          </a:xfrm>
        </p:spPr>
        <p:txBody>
          <a:bodyPr lIns="0" tIns="0" rIns="0" bIns="0" anchor="t" anchorCtr="0"/>
          <a:lstStyle/>
          <a:p>
            <a:r>
              <a:rPr lang="en-US"/>
              <a:t>Title 3 inches wide</a:t>
            </a:r>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0"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8770" y="223520"/>
            <a:ext cx="11610340" cy="714375"/>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p:cNvSpPr>
            <a:spLocks noGrp="1"/>
          </p:cNvSpPr>
          <p:nvPr>
            <p:ph type="body" idx="1"/>
          </p:nvPr>
        </p:nvSpPr>
        <p:spPr>
          <a:xfrm>
            <a:off x="318135" y="1243965"/>
            <a:ext cx="11611610" cy="4932680"/>
          </a:xfrm>
          <a:prstGeom prst="rect">
            <a:avLst/>
          </a:prstGeom>
        </p:spPr>
        <p:txBody>
          <a:bodyPr vert="horz" lIns="91440" tIns="45720" rIns="91440" bIns="45720" rtlCol="0">
            <a:normAutofit/>
          </a:bodyPr>
          <a:lstStyle/>
          <a:p>
            <a:pPr lvl="0"/>
            <a:r>
              <a:rPr lang="en-US" dirty="0"/>
              <a:t>The outermost level (level 0) will be an unbulleted paragraph above a bulleted list. Whereas a proper bulleted list will exist at level 1. </a:t>
            </a:r>
            <a:endParaRPr lang="en-US" dirty="0"/>
          </a:p>
          <a:p>
            <a:pPr lvl="1"/>
            <a:r>
              <a:rPr lang="en-US" dirty="0"/>
              <a:t>Second level - yes, given the width of the slide, this indent seems reasonable. This will be used as a regular bulleted list. </a:t>
            </a:r>
            <a:endParaRPr lang="en-US" dirty="0"/>
          </a:p>
          <a:p>
            <a:pPr lvl="2"/>
            <a:r>
              <a:rPr lang="en-US" dirty="0"/>
              <a:t>Third level. This will be a nested bulleted list. And we need to add some filler copy again to see how well the line spacing works.  We again use single line spacing, since the 0.9 default is just unreadable. </a:t>
            </a:r>
            <a:endParaRPr lang="en-US" dirty="0"/>
          </a:p>
          <a:p>
            <a:pPr lvl="3"/>
            <a:r>
              <a:rPr lang="en-US" dirty="0"/>
              <a:t>Fourth level. This will be used as an un-bulleted entry at the second level. Well, no, we just axed this. Instead, this will be formatted as an outer numbered entry. </a:t>
            </a:r>
            <a:endParaRPr lang="en-US" dirty="0"/>
          </a:p>
          <a:p>
            <a:pPr lvl="4"/>
            <a:r>
              <a:rPr lang="en-US" dirty="0"/>
              <a:t>Fifth level - and this will become an inner numbered entry. Horrido. </a:t>
            </a:r>
            <a:endParaRPr lang="en-CA" dirty="0"/>
          </a:p>
        </p:txBody>
      </p:sp>
      <p:sp>
        <p:nvSpPr>
          <p:cNvPr id="7" name="TextBox 6"/>
          <p:cNvSpPr txBox="1"/>
          <p:nvPr userDrawn="1"/>
        </p:nvSpPr>
        <p:spPr>
          <a:xfrm>
            <a:off x="437515" y="6626860"/>
            <a:ext cx="2868930" cy="213995"/>
          </a:xfrm>
          <a:prstGeom prst="rect">
            <a:avLst/>
          </a:prstGeom>
          <a:noFill/>
        </p:spPr>
        <p:txBody>
          <a:bodyPr wrap="square" rtlCol="0" anchor="b" anchorCtr="0">
            <a:spAutoFit/>
          </a:bodyPr>
          <a:p>
            <a:r>
              <a:rPr lang="en-US" altLang="en-CA" sz="800">
                <a:latin typeface="Calibri" panose="020F0502020204030204" charset="0"/>
                <a:cs typeface="Arial" panose="020B0604020202020204" pitchFamily="34" charset="0"/>
              </a:rPr>
              <a:t>© </a:t>
            </a:r>
            <a:r>
              <a:rPr lang="x-none" altLang="en-US" sz="800">
                <a:latin typeface="Calibri" panose="020F0502020204030204" charset="0"/>
                <a:cs typeface="Arial" panose="020B0604020202020204" pitchFamily="34" charset="0"/>
              </a:rPr>
              <a:t>https://mpalmer.heresy.is 2022</a:t>
            </a:r>
            <a:endParaRPr lang="en-US" altLang="en-CA" sz="800">
              <a:latin typeface="Calibri" panose="020F0502020204030204" charset="0"/>
            </a:endParaRPr>
          </a:p>
        </p:txBody>
      </p:sp>
      <p:sp>
        <p:nvSpPr>
          <p:cNvPr id="9" name="TextBox 8"/>
          <p:cNvSpPr txBox="1"/>
          <p:nvPr userDrawn="1"/>
        </p:nvSpPr>
        <p:spPr>
          <a:xfrm>
            <a:off x="11010900" y="6597015"/>
            <a:ext cx="639445" cy="245110"/>
          </a:xfrm>
          <a:prstGeom prst="rect">
            <a:avLst/>
          </a:prstGeom>
          <a:noFill/>
        </p:spPr>
        <p:txBody>
          <a:bodyPr wrap="square" rtlCol="0" anchor="b" anchorCtr="0">
            <a:spAutoFit/>
          </a:bodyPr>
          <a:p>
            <a:pPr algn="r"/>
            <a:fld id="{9A0DB2DC-4C9A-4742-B13C-FB6460FD3503}" type="slidenum">
              <a:rPr lang="x-none" altLang="en-CA" sz="1000">
                <a:latin typeface="Calibri" panose="020F0502020204030204" charset="0"/>
              </a:rPr>
            </a:fld>
            <a:endParaRPr lang="x-none" altLang="en-CA" sz="1000">
              <a:latin typeface="Calibri" panose="020F050202020403020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2800" u="none" strike="noStrike" kern="1200" cap="none" spc="0" normalizeH="0">
          <a:solidFill>
            <a:srgbClr val="2D61B7"/>
          </a:solidFill>
          <a:uFillTx/>
          <a:latin typeface="+mj-lt"/>
          <a:ea typeface="+mj-ea"/>
          <a:cs typeface="+mj-cs"/>
        </a:defRPr>
      </a:lvl1pPr>
    </p:titleStyle>
    <p:bodyStyle>
      <a:lvl1pPr marL="0" indent="0" algn="l" defTabSz="914400" rtl="0" eaLnBrk="1" fontAlgn="auto" latinLnBrk="0" hangingPunct="1">
        <a:lnSpc>
          <a:spcPct val="100000"/>
        </a:lnSpc>
        <a:spcBef>
          <a:spcPts val="500"/>
        </a:spcBef>
        <a:spcAft>
          <a:spcPts val="500"/>
        </a:spcAft>
        <a:buFont typeface="Arial" panose="020B0604020202020204" pitchFamily="34" charset="0"/>
        <a:buNone/>
        <a:defRPr sz="2400" u="none" strike="noStrike" kern="1200" cap="none" spc="0" normalizeH="0">
          <a:solidFill>
            <a:schemeClr val="tx1"/>
          </a:solidFill>
          <a:uFillTx/>
          <a:latin typeface="+mn-lt"/>
          <a:ea typeface="+mn-ea"/>
          <a:cs typeface="+mn-cs"/>
        </a:defRPr>
      </a:lvl1pPr>
      <a:lvl2pPr marL="720090" indent="-431800" algn="l" defTabSz="914400" rtl="0" eaLnBrk="1" fontAlgn="auto" latinLnBrk="0" hangingPunct="1">
        <a:lnSpc>
          <a:spcPct val="100000"/>
        </a:lnSpc>
        <a:spcBef>
          <a:spcPts val="500"/>
        </a:spcBef>
        <a:spcAft>
          <a:spcPts val="500"/>
        </a:spcAft>
        <a:buFont typeface="Arial" panose="020B0604020202020204" pitchFamily="34" charset="0"/>
        <a:buChar char="•"/>
        <a:defRPr sz="2400" u="none" strike="noStrike" kern="1200" cap="none" spc="0" normalizeH="0">
          <a:solidFill>
            <a:schemeClr val="tx1"/>
          </a:solidFill>
          <a:uFillTx/>
          <a:latin typeface="+mn-lt"/>
          <a:ea typeface="+mn-ea"/>
          <a:cs typeface="+mn-cs"/>
        </a:defRPr>
      </a:lvl2pPr>
      <a:lvl3pPr marL="1296035" indent="-360045" algn="l" defTabSz="914400" rtl="0" eaLnBrk="1" fontAlgn="auto" latinLnBrk="0" hangingPunct="1">
        <a:lnSpc>
          <a:spcPct val="100000"/>
        </a:lnSpc>
        <a:spcBef>
          <a:spcPts val="500"/>
        </a:spcBef>
        <a:spcAft>
          <a:spcPts val="500"/>
        </a:spcAft>
        <a:buClrTx/>
        <a:buFont typeface="Arial" panose="020B0604020202020204" pitchFamily="34" charset="0"/>
        <a:buChar char="◦"/>
        <a:defRPr sz="2400" u="none" strike="noStrike" kern="1200" cap="none" spc="0" normalizeH="0">
          <a:solidFill>
            <a:schemeClr val="tx1"/>
          </a:solidFill>
          <a:uFillTx/>
          <a:latin typeface="+mn-lt"/>
          <a:ea typeface="+mn-ea"/>
          <a:cs typeface="+mn-cs"/>
        </a:defRPr>
      </a:lvl3pPr>
      <a:lvl4pPr marL="720090" indent="0" algn="l" defTabSz="914400" rtl="0" eaLnBrk="1" fontAlgn="auto" latinLnBrk="0" hangingPunct="1">
        <a:lnSpc>
          <a:spcPct val="100000"/>
        </a:lnSpc>
        <a:spcBef>
          <a:spcPts val="0"/>
        </a:spcBef>
        <a:spcAft>
          <a:spcPts val="500"/>
        </a:spcAft>
        <a:buFont typeface="Arial" panose="020B0604020202020204" pitchFamily="34" charset="0"/>
        <a:buNone/>
        <a:defRPr sz="2400" u="none" strike="noStrike" kern="1200" cap="none" spc="0" normalizeH="0">
          <a:solidFill>
            <a:schemeClr val="tx1"/>
          </a:solidFill>
          <a:uFillTx/>
          <a:latin typeface="+mn-lt"/>
          <a:ea typeface="+mn-ea"/>
          <a:cs typeface="+mn-cs"/>
        </a:defRPr>
      </a:lvl4pPr>
      <a:lvl5pPr marL="1296035" indent="0" algn="l" defTabSz="914400" rtl="0" eaLnBrk="1" fontAlgn="auto" latinLnBrk="0" hangingPunct="1">
        <a:lnSpc>
          <a:spcPct val="100000"/>
        </a:lnSpc>
        <a:spcBef>
          <a:spcPts val="0"/>
        </a:spcBef>
        <a:spcAft>
          <a:spcPts val="500"/>
        </a:spcAft>
        <a:buFont typeface="Arial" panose="020B0604020202020204" pitchFamily="34" charset="0"/>
        <a:buNone/>
        <a:defRPr sz="2400" u="none" strike="noStrike" kern="1200" cap="none" spc="0" normalizeH="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png"/></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ctrTitle"/>
          </p:nvPr>
        </p:nvSpPr>
        <p:spPr/>
        <p:txBody>
          <a:bodyPr anchor="ctr"/>
          <a:lstStyle/>
          <a:p>
            <a:pPr algn="ctr"/>
            <a:r>
              <a:rPr/>
              <a:t>Pharmacology of nitric oxide</a:t>
            </a:r>
          </a:p>
        </p:txBody>
      </p:sp>
    </p:spTree>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S-nitrosylation of cysteine residues in proteins by NO</a:t>
            </a:r>
          </a:p>
        </p:txBody>
      </p:sp>
      <p:pic>
        <p:nvPicPr>
          <p:cNvPr id="3" name="Picture 2" descr="nitrosylation-only-pic-40aa7.png"/>
          <p:cNvPicPr>
            <a:picLocks noChangeAspect="1"/>
          </p:cNvPicPr>
          <p:nvPr/>
        </p:nvPicPr>
        <p:blipFill>
          <a:blip r:embed="rId2"/>
          <a:stretch>
            <a:fillRect/>
          </a:stretch>
        </p:blipFill>
        <p:spPr>
          <a:xfrm>
            <a:off x="645160" y="1548553"/>
            <a:ext cx="10871199" cy="4309533"/>
          </a:xfrm>
          <a:prstGeom prst="rect">
            <a:avLst/>
          </a:prstGeom>
        </p:spPr>
      </p:pic>
    </p:spTree>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Transfer of nitrosyl groups between proteins by glutathione</a:t>
            </a:r>
          </a:p>
        </p:txBody>
      </p:sp>
      <p:pic>
        <p:nvPicPr>
          <p:cNvPr id="3" name="Picture 2" descr="transfer-only2pic-ae2bd.png"/>
          <p:cNvPicPr>
            <a:picLocks noChangeAspect="1"/>
          </p:cNvPicPr>
          <p:nvPr/>
        </p:nvPicPr>
        <p:blipFill>
          <a:blip r:embed="rId2"/>
          <a:stretch>
            <a:fillRect/>
          </a:stretch>
        </p:blipFill>
        <p:spPr>
          <a:xfrm>
            <a:off x="2198793" y="1781386"/>
            <a:ext cx="7763932" cy="3843866"/>
          </a:xfrm>
          <a:prstGeom prst="rect">
            <a:avLst/>
          </a:prstGeom>
        </p:spPr>
      </p:pic>
    </p:spTree>
  </p:cSld>
  <p:clrMapOvr>
    <a:masterClrMapping/>
  </p:clrMapOvr>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Identification of cysteines affected by S-nitrosylation: The biotin switch method</a:t>
            </a:r>
          </a:p>
        </p:txBody>
      </p:sp>
      <p:pic>
        <p:nvPicPr>
          <p:cNvPr id="3" name="Picture 2" descr="biotin-switch-pic-f9162.png"/>
          <p:cNvPicPr>
            <a:picLocks noChangeAspect="1"/>
          </p:cNvPicPr>
          <p:nvPr/>
        </p:nvPicPr>
        <p:blipFill>
          <a:blip r:embed="rId2"/>
          <a:stretch>
            <a:fillRect/>
          </a:stretch>
        </p:blipFill>
        <p:spPr>
          <a:xfrm>
            <a:off x="2241756" y="1143000"/>
            <a:ext cx="7678007" cy="5120640"/>
          </a:xfrm>
          <a:prstGeom prst="rect">
            <a:avLst/>
          </a:prstGeom>
        </p:spPr>
      </p:pic>
    </p:spTree>
  </p:cSld>
  <p:clrMapOvr>
    <a:masterClrMapping/>
  </p:clrMapOvr>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Identification of proteins subject to nNOS-dependent S-nitrosylation</a:t>
            </a:r>
          </a:p>
        </p:txBody>
      </p:sp>
      <p:pic>
        <p:nvPicPr>
          <p:cNvPr id="3" name="Picture 2" descr="blotpic-80d4d.png"/>
          <p:cNvPicPr>
            <a:picLocks noChangeAspect="1"/>
          </p:cNvPicPr>
          <p:nvPr/>
        </p:nvPicPr>
        <p:blipFill>
          <a:blip r:embed="rId2"/>
          <a:stretch>
            <a:fillRect/>
          </a:stretch>
        </p:blipFill>
        <p:spPr>
          <a:xfrm>
            <a:off x="894926" y="1303019"/>
            <a:ext cx="10371667" cy="4800600"/>
          </a:xfrm>
          <a:prstGeom prst="rect">
            <a:avLst/>
          </a:prstGeom>
        </p:spPr>
      </p:pic>
    </p:spTree>
  </p:cSld>
  <p:clrMapOvr>
    <a:masterClrMapping/>
  </p:clrMapOvr>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Role of NO and iNOS in the killing of microbes by phagocytes</a:t>
            </a:r>
          </a:p>
        </p:txBody>
      </p:sp>
      <p:pic>
        <p:nvPicPr>
          <p:cNvPr id="3" name="Picture 2" descr="float-e50c8982-4d9a8.jpg"/>
          <p:cNvPicPr>
            <a:picLocks noChangeAspect="1"/>
          </p:cNvPicPr>
          <p:nvPr/>
        </p:nvPicPr>
        <p:blipFill>
          <a:blip r:embed="rId2"/>
          <a:stretch>
            <a:fillRect/>
          </a:stretch>
        </p:blipFill>
        <p:spPr>
          <a:xfrm>
            <a:off x="2347461" y="1143000"/>
            <a:ext cx="7466596" cy="5120640"/>
          </a:xfrm>
          <a:prstGeom prst="rect">
            <a:avLst/>
          </a:prstGeom>
        </p:spPr>
      </p:pic>
    </p:spTree>
  </p:cSld>
  <p:clrMapOvr>
    <a:masterClrMapping/>
  </p:clrMapOvr>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NO-releasing drugs</a:t>
            </a:r>
          </a:p>
        </p:txBody>
      </p:sp>
      <p:pic>
        <p:nvPicPr>
          <p:cNvPr id="3" name="Picture 2" descr="three-drugs-pic-cdf17.png"/>
          <p:cNvPicPr>
            <a:picLocks noChangeAspect="1"/>
          </p:cNvPicPr>
          <p:nvPr/>
        </p:nvPicPr>
        <p:blipFill>
          <a:blip r:embed="rId2"/>
          <a:stretch>
            <a:fillRect/>
          </a:stretch>
        </p:blipFill>
        <p:spPr>
          <a:xfrm>
            <a:off x="873760" y="1988819"/>
            <a:ext cx="10414000" cy="3429000"/>
          </a:xfrm>
          <a:prstGeom prst="rect">
            <a:avLst/>
          </a:prstGeom>
        </p:spPr>
      </p:pic>
    </p:spTree>
  </p:cSld>
  <p:clrMapOvr>
    <a:masterClrMapping/>
  </p:clrMapOvr>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Bioactivation of nitroglycerin by mitochondrial aldehyde dehydrogenase</a:t>
            </a:r>
          </a:p>
        </p:txBody>
      </p:sp>
      <p:pic>
        <p:nvPicPr>
          <p:cNvPr id="3" name="Picture 2" descr="aldh-pic-36817.png"/>
          <p:cNvPicPr>
            <a:picLocks noChangeAspect="1"/>
          </p:cNvPicPr>
          <p:nvPr/>
        </p:nvPicPr>
        <p:blipFill>
          <a:blip r:embed="rId2"/>
          <a:stretch>
            <a:fillRect/>
          </a:stretch>
        </p:blipFill>
        <p:spPr>
          <a:xfrm>
            <a:off x="365760" y="1390756"/>
            <a:ext cx="11429999" cy="4625126"/>
          </a:xfrm>
          <a:prstGeom prst="rect">
            <a:avLst/>
          </a:prstGeom>
        </p:spPr>
      </p:pic>
    </p:spTree>
  </p:cSld>
  <p:clrMapOvr>
    <a:masterClrMapping/>
  </p:clrMapOvr>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Bioactivation of nitroglycerin and ISDN by human cytochrome P450 isoforms</a:t>
            </a:r>
          </a:p>
        </p:txBody>
      </p:sp>
      <p:pic>
        <p:nvPicPr>
          <p:cNvPr id="3" name="Picture 2" descr="release-plot-pic-9f8a2.png"/>
          <p:cNvPicPr>
            <a:picLocks noChangeAspect="1"/>
          </p:cNvPicPr>
          <p:nvPr/>
        </p:nvPicPr>
        <p:blipFill>
          <a:blip r:embed="rId2"/>
          <a:stretch>
            <a:fillRect/>
          </a:stretch>
        </p:blipFill>
        <p:spPr>
          <a:xfrm>
            <a:off x="3307926" y="2043853"/>
            <a:ext cx="5545666" cy="3318933"/>
          </a:xfrm>
          <a:prstGeom prst="rect">
            <a:avLst/>
          </a:prstGeom>
        </p:spPr>
      </p:pic>
    </p:spTree>
  </p:cSld>
  <p:clrMapOvr>
    <a:masterClrMapping/>
  </p:clrMapOvr>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NO release by molsidomine</a:t>
            </a:r>
          </a:p>
        </p:txBody>
      </p:sp>
      <p:pic>
        <p:nvPicPr>
          <p:cNvPr id="3" name="Picture 2" descr="molsidominepic-cd577.png"/>
          <p:cNvPicPr>
            <a:picLocks noChangeAspect="1"/>
          </p:cNvPicPr>
          <p:nvPr/>
        </p:nvPicPr>
        <p:blipFill>
          <a:blip r:embed="rId2"/>
          <a:stretch>
            <a:fillRect/>
          </a:stretch>
        </p:blipFill>
        <p:spPr>
          <a:xfrm>
            <a:off x="365760" y="1298886"/>
            <a:ext cx="11429999" cy="4808866"/>
          </a:xfrm>
          <a:prstGeom prst="rect">
            <a:avLst/>
          </a:prstGeom>
        </p:spPr>
      </p:pic>
    </p:spTree>
  </p:cSld>
  <p:clrMapOvr>
    <a:masterClrMapping/>
  </p:clrMapOvr>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Antiinflammatory effect of iNOS inhibition</a:t>
            </a:r>
          </a:p>
        </p:txBody>
      </p:sp>
      <p:pic>
        <p:nvPicPr>
          <p:cNvPr id="3" name="Picture 2" descr="inosinhibition2pic-ac6ac.png"/>
          <p:cNvPicPr>
            <a:picLocks noChangeAspect="1"/>
          </p:cNvPicPr>
          <p:nvPr/>
        </p:nvPicPr>
        <p:blipFill>
          <a:blip r:embed="rId2"/>
          <a:stretch>
            <a:fillRect/>
          </a:stretch>
        </p:blipFill>
        <p:spPr>
          <a:xfrm>
            <a:off x="700193" y="1849120"/>
            <a:ext cx="10761133" cy="3708400"/>
          </a:xfrm>
          <a:prstGeom prst="rect">
            <a:avLst/>
          </a:prstGeom>
        </p:spPr>
      </p:pic>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Physiological significance of nitric oxide (NO)</a:t>
            </a:r>
          </a:p>
        </p:txBody>
      </p:sp>
      <p:sp>
        <p:nvSpPr>
          <p:cNvPr id="3" name="Content Placeholder 2"/>
          <p:cNvSpPr>
            <a:spLocks noGrp="1"/>
          </p:cNvSpPr>
          <p:nvPr>
            <p:ph idx="1"/>
          </p:nvPr>
        </p:nvSpPr>
        <p:spPr/>
        <p:txBody>
          <a:bodyPr anchor="ctr"/>
          <a:lstStyle/>
          <a:p>
            <a:pPr lvl="2" algn="l"/>
            <a:r>
              <a:rPr/>
              <a:t>Powerful vasodilator—NO-releasing drugs are used in the treatment of cardiovascular disease</a:t>
            </a:r>
          </a:p>
          <a:p>
            <a:pPr lvl="2" algn="l"/>
            <a:r>
              <a:rPr/>
              <a:t>Neurotransmitter—signaling in the CNS and the autonomic nervous system</a:t>
            </a:r>
          </a:p>
          <a:p>
            <a:pPr lvl="2" algn="l"/>
            <a:r>
              <a:rPr/>
              <a:t>Inflammatory mediator—inhibition of NO synthesis is of interest as a therapeutic strategy in infection and chronic inflammation</a:t>
            </a:r>
          </a:p>
        </p:txBody>
      </p:sp>
    </p:spTree>
  </p:cSld>
  <p:clrMapOvr>
    <a:masterClrMapping/>
  </p:clrMapOvr>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Structure and mode of action of sildenafil (Viagra™)</a:t>
            </a:r>
          </a:p>
        </p:txBody>
      </p:sp>
      <p:pic>
        <p:nvPicPr>
          <p:cNvPr id="3" name="Picture 2" descr="sildenafilcolorpic-639a4.png"/>
          <p:cNvPicPr>
            <a:picLocks noChangeAspect="1"/>
          </p:cNvPicPr>
          <p:nvPr/>
        </p:nvPicPr>
        <p:blipFill>
          <a:blip r:embed="rId2"/>
          <a:stretch>
            <a:fillRect/>
          </a:stretch>
        </p:blipFill>
        <p:spPr>
          <a:xfrm>
            <a:off x="734060" y="1637453"/>
            <a:ext cx="10693399" cy="4131733"/>
          </a:xfrm>
          <a:prstGeom prst="rect">
            <a:avLst/>
          </a:prstGeom>
        </p:spPr>
      </p:pic>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Cholinergic and adrenergic nerve endings in a blood vessel wall</a:t>
            </a:r>
          </a:p>
        </p:txBody>
      </p:sp>
      <p:pic>
        <p:nvPicPr>
          <p:cNvPr id="3" name="Picture 2" descr="aortic-cross-section-81289.png"/>
          <p:cNvPicPr>
            <a:picLocks noChangeAspect="1"/>
          </p:cNvPicPr>
          <p:nvPr/>
        </p:nvPicPr>
        <p:blipFill>
          <a:blip r:embed="rId2"/>
          <a:stretch>
            <a:fillRect/>
          </a:stretch>
        </p:blipFill>
        <p:spPr>
          <a:xfrm>
            <a:off x="2462389" y="1143000"/>
            <a:ext cx="7236740" cy="5120640"/>
          </a:xfrm>
          <a:prstGeom prst="rect">
            <a:avLst/>
          </a:prstGeom>
        </p:spPr>
      </p:pic>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The endothelium is required for vascular relaxation in response to acetylcholine</a:t>
            </a:r>
          </a:p>
        </p:txBody>
      </p:sp>
      <p:pic>
        <p:nvPicPr>
          <p:cNvPr id="3" name="Picture 2" descr="strips-experiment-62078.png"/>
          <p:cNvPicPr>
            <a:picLocks noChangeAspect="1"/>
          </p:cNvPicPr>
          <p:nvPr/>
        </p:nvPicPr>
        <p:blipFill>
          <a:blip r:embed="rId2"/>
          <a:stretch>
            <a:fillRect/>
          </a:stretch>
        </p:blipFill>
        <p:spPr>
          <a:xfrm>
            <a:off x="522393" y="1197186"/>
            <a:ext cx="11116732" cy="5012266"/>
          </a:xfrm>
          <a:prstGeom prst="rect">
            <a:avLst/>
          </a:prstGeom>
        </p:spPr>
      </p:pic>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The nitric oxide synthase reaction</a:t>
            </a:r>
          </a:p>
        </p:txBody>
      </p:sp>
      <p:pic>
        <p:nvPicPr>
          <p:cNvPr id="3" name="Picture 2" descr="nos-reaction-slide-pic-e746b.png"/>
          <p:cNvPicPr>
            <a:picLocks noChangeAspect="1"/>
          </p:cNvPicPr>
          <p:nvPr/>
        </p:nvPicPr>
        <p:blipFill>
          <a:blip r:embed="rId2"/>
          <a:stretch>
            <a:fillRect/>
          </a:stretch>
        </p:blipFill>
        <p:spPr>
          <a:xfrm>
            <a:off x="365760" y="1514686"/>
            <a:ext cx="11429998" cy="4377266"/>
          </a:xfrm>
          <a:prstGeom prst="rect">
            <a:avLst/>
          </a:prstGeom>
        </p:spPr>
      </p:pic>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Activation of NOS by calcium and calmodulin</a:t>
            </a:r>
          </a:p>
        </p:txBody>
      </p:sp>
      <p:pic>
        <p:nvPicPr>
          <p:cNvPr id="3" name="Picture 2" descr="nos-activation-slide-pic-72cda.png"/>
          <p:cNvPicPr>
            <a:picLocks noChangeAspect="1"/>
          </p:cNvPicPr>
          <p:nvPr/>
        </p:nvPicPr>
        <p:blipFill>
          <a:blip r:embed="rId2"/>
          <a:stretch>
            <a:fillRect/>
          </a:stretch>
        </p:blipFill>
        <p:spPr>
          <a:xfrm>
            <a:off x="806026" y="2094653"/>
            <a:ext cx="10549466" cy="3217333"/>
          </a:xfrm>
          <a:prstGeom prst="rect">
            <a:avLst/>
          </a:prstGeom>
        </p:spPr>
      </p:pic>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NO activates soluble guanylate cyclase (sGC)</a:t>
            </a:r>
          </a:p>
        </p:txBody>
      </p:sp>
      <p:pic>
        <p:nvPicPr>
          <p:cNvPr id="3" name="Picture 2" descr="sgc-color-a-db5c6.png"/>
          <p:cNvPicPr>
            <a:picLocks noChangeAspect="1"/>
          </p:cNvPicPr>
          <p:nvPr/>
        </p:nvPicPr>
        <p:blipFill>
          <a:blip r:embed="rId2"/>
          <a:stretch>
            <a:fillRect/>
          </a:stretch>
        </p:blipFill>
        <p:spPr>
          <a:xfrm>
            <a:off x="2092960" y="2450253"/>
            <a:ext cx="7975599" cy="2506133"/>
          </a:xfrm>
          <a:prstGeom prst="rect">
            <a:avLst/>
          </a:prstGeom>
        </p:spPr>
      </p:pic>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Signaling effects of cGMP</a:t>
            </a:r>
          </a:p>
        </p:txBody>
      </p:sp>
      <p:pic>
        <p:nvPicPr>
          <p:cNvPr id="3" name="Picture 2" descr="sgc-color-b-3b1b4.png"/>
          <p:cNvPicPr>
            <a:picLocks noChangeAspect="1"/>
          </p:cNvPicPr>
          <p:nvPr/>
        </p:nvPicPr>
        <p:blipFill>
          <a:blip r:embed="rId2"/>
          <a:stretch>
            <a:fillRect/>
          </a:stretch>
        </p:blipFill>
        <p:spPr>
          <a:xfrm>
            <a:off x="1758526" y="1319953"/>
            <a:ext cx="8644466" cy="4766733"/>
          </a:xfrm>
          <a:prstGeom prst="rect">
            <a:avLst/>
          </a:prstGeom>
        </p:spPr>
      </p:pic>
    </p:spTree>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NO-induced relaxation of smooth muscle cells is mediated by cGK</a:t>
            </a:r>
          </a:p>
        </p:txBody>
      </p:sp>
      <p:pic>
        <p:nvPicPr>
          <p:cNvPr id="3" name="Picture 2" descr="sgcrelaxation-color-2f566.png"/>
          <p:cNvPicPr>
            <a:picLocks noChangeAspect="1"/>
          </p:cNvPicPr>
          <p:nvPr/>
        </p:nvPicPr>
        <p:blipFill>
          <a:blip r:embed="rId2"/>
          <a:stretch>
            <a:fillRect/>
          </a:stretch>
        </p:blipFill>
        <p:spPr>
          <a:xfrm>
            <a:off x="2308748" y="1143000"/>
            <a:ext cx="7544022" cy="512064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WPS Presentation</Application>
  <PresentationFormat>Widescreen</PresentationFormat>
  <Paragraphs>0</Paragraphs>
  <Slides>0</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0</vt:i4>
      </vt:variant>
    </vt:vector>
  </HeadingPairs>
  <TitlesOfParts>
    <vt:vector size="9" baseType="lpstr">
      <vt:lpstr>Arial</vt:lpstr>
      <vt:lpstr>SimSun</vt:lpstr>
      <vt:lpstr>Wingdings</vt:lpstr>
      <vt:lpstr>Calibri</vt:lpstr>
      <vt:lpstr>Constantia</vt:lpstr>
      <vt:lpstr>Arial Unicode MS</vt:lpstr>
      <vt:lpstr>Calibri Light</vt:lpstr>
      <vt:lpstr>Corbel</vt:lpstr>
      <vt:lpstr>Office Theme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N.</dc:creator>
  <cp:lastModifiedBy>mpalmer</cp:lastModifiedBy>
  <cp:revision>51</cp:revision>
  <dcterms:created xsi:type="dcterms:W3CDTF">2022-03-26T19:36:19Z</dcterms:created>
  <dcterms:modified xsi:type="dcterms:W3CDTF">2022-03-26T19:36:19Z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1033-11.1.0.10920</vt:lpwstr>
  </property>
</Properties>
</file>