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Pharmacology of cell excitation</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Diffusion potentials with multiple ions: the Goldman equation</a:t>
            </a:r>
          </a:p>
        </p:txBody>
      </p:sp>
      <p:pic>
        <p:nvPicPr>
          <p:cNvPr id="3" name="Picture 2" descr="goldman-all-pic-9db6c.png"/>
          <p:cNvPicPr>
            <a:picLocks noChangeAspect="1"/>
          </p:cNvPicPr>
          <p:nvPr/>
        </p:nvPicPr>
        <p:blipFill>
          <a:blip r:embed="rId2"/>
          <a:stretch>
            <a:fillRect/>
          </a:stretch>
        </p:blipFill>
        <p:spPr>
          <a:xfrm>
            <a:off x="1548358" y="1142999"/>
            <a:ext cx="9064802" cy="512064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a voltage-gated </a:t>
            </a:r>
            <a:r>
              <a:rPr/>
              <a:t>K</a:t>
            </a:r>
            <a:r>
              <a:rPr baseline="30000"/>
              <a:t>+</a:t>
            </a:r>
            <a:r>
              <a:rPr/>
              <a:t> channel</a:t>
            </a:r>
          </a:p>
        </p:txBody>
      </p:sp>
      <p:pic>
        <p:nvPicPr>
          <p:cNvPr id="3" name="Picture 2" descr="channel-structure-pic-f1949.jpg"/>
          <p:cNvPicPr>
            <a:picLocks noChangeAspect="1"/>
          </p:cNvPicPr>
          <p:nvPr/>
        </p:nvPicPr>
        <p:blipFill>
          <a:blip r:embed="rId2"/>
          <a:stretch>
            <a:fillRect/>
          </a:stretch>
        </p:blipFill>
        <p:spPr>
          <a:xfrm>
            <a:off x="1855140" y="1143000"/>
            <a:ext cx="8451239" cy="512064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the </a:t>
            </a:r>
            <a:r>
              <a:rPr/>
              <a:t>K</a:t>
            </a:r>
            <a:r>
              <a:rPr baseline="30000"/>
              <a:t>+</a:t>
            </a:r>
            <a:r>
              <a:rPr/>
              <a:t> selectivity filter</a:t>
            </a:r>
          </a:p>
        </p:txBody>
      </p:sp>
      <p:pic>
        <p:nvPicPr>
          <p:cNvPr id="3" name="Picture 2" descr="filter-structure-pic-bee80.jpg"/>
          <p:cNvPicPr>
            <a:picLocks noChangeAspect="1"/>
          </p:cNvPicPr>
          <p:nvPr/>
        </p:nvPicPr>
        <p:blipFill>
          <a:blip r:embed="rId2"/>
          <a:stretch>
            <a:fillRect/>
          </a:stretch>
        </p:blipFill>
        <p:spPr>
          <a:xfrm>
            <a:off x="2584026" y="1938020"/>
            <a:ext cx="6993465" cy="3530599"/>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Voltage-gated sodium channels sustain and spread the action potential</a:t>
            </a:r>
          </a:p>
        </p:txBody>
      </p:sp>
      <p:pic>
        <p:nvPicPr>
          <p:cNvPr id="3" name="Picture 2" descr="channel-open-and-close-80b67.png"/>
          <p:cNvPicPr>
            <a:picLocks noChangeAspect="1"/>
          </p:cNvPicPr>
          <p:nvPr/>
        </p:nvPicPr>
        <p:blipFill>
          <a:blip r:embed="rId2"/>
          <a:stretch>
            <a:fillRect/>
          </a:stretch>
        </p:blipFill>
        <p:spPr>
          <a:xfrm>
            <a:off x="577426" y="1269153"/>
            <a:ext cx="11006666" cy="4868333"/>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Voltage-gated potassium channels extinguish the action potential</a:t>
            </a:r>
          </a:p>
        </p:txBody>
      </p:sp>
      <p:pic>
        <p:nvPicPr>
          <p:cNvPr id="3" name="Picture 2" descr="na-k-channels-196da.png"/>
          <p:cNvPicPr>
            <a:picLocks noChangeAspect="1"/>
          </p:cNvPicPr>
          <p:nvPr/>
        </p:nvPicPr>
        <p:blipFill>
          <a:blip r:embed="rId2"/>
          <a:stretch>
            <a:fillRect/>
          </a:stretch>
        </p:blipFill>
        <p:spPr>
          <a:xfrm>
            <a:off x="382693" y="1336886"/>
            <a:ext cx="11396132" cy="473286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Voltage-gated channels and action potentials in the heart</a:t>
            </a:r>
          </a:p>
        </p:txBody>
      </p:sp>
      <p:pic>
        <p:nvPicPr>
          <p:cNvPr id="3" name="Picture 2" descr="heart-color-pic-b0bc2.png"/>
          <p:cNvPicPr>
            <a:picLocks noChangeAspect="1"/>
          </p:cNvPicPr>
          <p:nvPr/>
        </p:nvPicPr>
        <p:blipFill>
          <a:blip r:embed="rId2"/>
          <a:stretch>
            <a:fillRect/>
          </a:stretch>
        </p:blipFill>
        <p:spPr>
          <a:xfrm>
            <a:off x="365760" y="1230604"/>
            <a:ext cx="11429999" cy="494543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Measuring ion fluxes across single channels using planar lipid bilayers</a:t>
            </a:r>
          </a:p>
        </p:txBody>
      </p:sp>
      <p:pic>
        <p:nvPicPr>
          <p:cNvPr id="3" name="Picture 2" descr="single-channel-color-06606.png"/>
          <p:cNvPicPr>
            <a:picLocks noChangeAspect="1"/>
          </p:cNvPicPr>
          <p:nvPr/>
        </p:nvPicPr>
        <p:blipFill>
          <a:blip r:embed="rId2"/>
          <a:stretch>
            <a:fillRect/>
          </a:stretch>
        </p:blipFill>
        <p:spPr>
          <a:xfrm>
            <a:off x="1441026" y="1671320"/>
            <a:ext cx="9279464" cy="406399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patch clamp technique</a:t>
            </a:r>
          </a:p>
        </p:txBody>
      </p:sp>
      <p:pic>
        <p:nvPicPr>
          <p:cNvPr id="3" name="Picture 2" descr="patchclamp-color-c4c59.png"/>
          <p:cNvPicPr>
            <a:picLocks noChangeAspect="1"/>
          </p:cNvPicPr>
          <p:nvPr/>
        </p:nvPicPr>
        <p:blipFill>
          <a:blip r:embed="rId2"/>
          <a:stretch>
            <a:fillRect/>
          </a:stretch>
        </p:blipFill>
        <p:spPr>
          <a:xfrm>
            <a:off x="1938041" y="1143000"/>
            <a:ext cx="8285436" cy="512064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Fast and slow channel block</a:t>
            </a:r>
          </a:p>
        </p:txBody>
      </p:sp>
      <p:pic>
        <p:nvPicPr>
          <p:cNvPr id="3" name="Picture 2" descr="fastslowblock-color-a25c6.png"/>
          <p:cNvPicPr>
            <a:picLocks noChangeAspect="1"/>
          </p:cNvPicPr>
          <p:nvPr/>
        </p:nvPicPr>
        <p:blipFill>
          <a:blip r:embed="rId2"/>
          <a:stretch>
            <a:fillRect/>
          </a:stretch>
        </p:blipFill>
        <p:spPr>
          <a:xfrm>
            <a:off x="1720426" y="1938020"/>
            <a:ext cx="8720664" cy="353059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Diethylamine and phenol resemble parts of the lidocaine molecule</a:t>
            </a:r>
          </a:p>
        </p:txBody>
      </p:sp>
      <p:pic>
        <p:nvPicPr>
          <p:cNvPr id="3" name="Picture 2" descr="dea-phenol-structures-pic-75174.png"/>
          <p:cNvPicPr>
            <a:picLocks noChangeAspect="1"/>
          </p:cNvPicPr>
          <p:nvPr/>
        </p:nvPicPr>
        <p:blipFill>
          <a:blip r:embed="rId2"/>
          <a:stretch>
            <a:fillRect/>
          </a:stretch>
        </p:blipFill>
        <p:spPr>
          <a:xfrm>
            <a:off x="1140460" y="1497753"/>
            <a:ext cx="9880599" cy="4411133"/>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Clinical applications of drugs that influence excitable cell function</a:t>
            </a:r>
          </a:p>
        </p:txBody>
      </p:sp>
      <p:sp>
        <p:nvSpPr>
          <p:cNvPr id="3" name="Content Placeholder 2"/>
          <p:cNvSpPr>
            <a:spLocks noGrp="1"/>
          </p:cNvSpPr>
          <p:nvPr>
            <p:ph idx="1"/>
          </p:nvPr>
        </p:nvSpPr>
        <p:spPr/>
        <p:txBody>
          <a:bodyPr anchor="ctr"/>
          <a:lstStyle/>
          <a:p>
            <a:pPr lvl="2" algn="l"/>
            <a:r>
              <a:rPr/>
              <a:t>blockade of nerve conduction for local anesthesia</a:t>
            </a:r>
          </a:p>
          <a:p>
            <a:pPr lvl="2" algn="l"/>
            <a:r>
              <a:rPr/>
              <a:t>reduction of nerve cell excitability in the brain in epilepsy</a:t>
            </a:r>
          </a:p>
          <a:p>
            <a:pPr lvl="2" algn="l"/>
            <a:r>
              <a:rPr/>
              <a:t>stabilization of mood in the treatment of bipolar disorder</a:t>
            </a:r>
          </a:p>
          <a:p>
            <a:pPr lvl="2" algn="l"/>
            <a:r>
              <a:rPr/>
              <a:t>reduction of vascular smooth muscle tone to reduce blood pressure</a:t>
            </a:r>
          </a:p>
          <a:p>
            <a:pPr lvl="2" algn="l"/>
            <a:r>
              <a:rPr/>
              <a:t>suppression of aberrant excitation in cardiac arrhythmia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Effects of diethylamine and of phenol on Na</a:t>
            </a:r>
            <a:r>
              <a:rPr baseline="-20000"/>
              <a:t>V</a:t>
            </a:r>
            <a:r>
              <a:rPr/>
              <a:t> channel conductance</a:t>
            </a:r>
          </a:p>
        </p:txBody>
      </p:sp>
      <p:pic>
        <p:nvPicPr>
          <p:cNvPr id="3" name="Picture 2" descr="zamponi-pic-f49fe.png"/>
          <p:cNvPicPr>
            <a:picLocks noChangeAspect="1"/>
          </p:cNvPicPr>
          <p:nvPr/>
        </p:nvPicPr>
        <p:blipFill>
          <a:blip r:embed="rId2"/>
          <a:stretch>
            <a:fillRect/>
          </a:stretch>
        </p:blipFill>
        <p:spPr>
          <a:xfrm>
            <a:off x="522393" y="1480820"/>
            <a:ext cx="11116733" cy="44450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and poisons that act on Na</a:t>
            </a:r>
            <a:r>
              <a:rPr baseline="-20000"/>
              <a:t>V</a:t>
            </a:r>
            <a:r>
              <a:rPr/>
              <a:t> channels</a:t>
            </a:r>
          </a:p>
        </p:txBody>
      </p:sp>
      <p:pic>
        <p:nvPicPr>
          <p:cNvPr id="3" name="Picture 2" descr="navdrugs2pic-dd917.png"/>
          <p:cNvPicPr>
            <a:picLocks noChangeAspect="1"/>
          </p:cNvPicPr>
          <p:nvPr/>
        </p:nvPicPr>
        <p:blipFill>
          <a:blip r:embed="rId2"/>
          <a:stretch>
            <a:fillRect/>
          </a:stretch>
        </p:blipFill>
        <p:spPr>
          <a:xfrm>
            <a:off x="1841903" y="1143000"/>
            <a:ext cx="8477714" cy="512064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K</a:t>
            </a:r>
            <a:r>
              <a:rPr baseline="-20000"/>
              <a:t>ATP</a:t>
            </a:r>
            <a:r>
              <a:rPr/>
              <a:t> channels regulate the tone of smooth muscle cells</a:t>
            </a:r>
          </a:p>
        </p:txBody>
      </p:sp>
      <p:pic>
        <p:nvPicPr>
          <p:cNvPr id="3" name="Picture 2" descr="sulfonylurea-muscle-85785.png"/>
          <p:cNvPicPr>
            <a:picLocks noChangeAspect="1"/>
          </p:cNvPicPr>
          <p:nvPr/>
        </p:nvPicPr>
        <p:blipFill>
          <a:blip r:embed="rId2"/>
          <a:stretch>
            <a:fillRect/>
          </a:stretch>
        </p:blipFill>
        <p:spPr>
          <a:xfrm>
            <a:off x="556259" y="1459653"/>
            <a:ext cx="11048999" cy="4487333"/>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K</a:t>
            </a:r>
            <a:r>
              <a:rPr baseline="-20000"/>
              <a:t>ATP</a:t>
            </a:r>
            <a:r>
              <a:rPr/>
              <a:t> channels in pancreatic β cells regulate insulin secretion</a:t>
            </a:r>
          </a:p>
        </p:txBody>
      </p:sp>
      <p:pic>
        <p:nvPicPr>
          <p:cNvPr id="3" name="Picture 2" descr="sulfonyl-color-pic-dd309.png"/>
          <p:cNvPicPr>
            <a:picLocks noChangeAspect="1"/>
          </p:cNvPicPr>
          <p:nvPr/>
        </p:nvPicPr>
        <p:blipFill>
          <a:blip r:embed="rId2"/>
          <a:stretch>
            <a:fillRect/>
          </a:stretch>
        </p:blipFill>
        <p:spPr>
          <a:xfrm>
            <a:off x="365760" y="1203007"/>
            <a:ext cx="11430000" cy="5000625"/>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act on </a:t>
            </a:r>
            <a:r>
              <a:rPr/>
              <a:t>K</a:t>
            </a:r>
            <a:r>
              <a:rPr baseline="30000"/>
              <a:t>+</a:t>
            </a:r>
            <a:r>
              <a:rPr/>
              <a:t> channels</a:t>
            </a:r>
          </a:p>
        </p:txBody>
      </p:sp>
      <p:pic>
        <p:nvPicPr>
          <p:cNvPr id="3" name="Picture 2" descr="kchanneldrugs-book-pic-f660d.png"/>
          <p:cNvPicPr>
            <a:picLocks noChangeAspect="1"/>
          </p:cNvPicPr>
          <p:nvPr/>
        </p:nvPicPr>
        <p:blipFill>
          <a:blip r:embed="rId2"/>
          <a:stretch>
            <a:fillRect/>
          </a:stretch>
        </p:blipFill>
        <p:spPr>
          <a:xfrm>
            <a:off x="365760" y="1265675"/>
            <a:ext cx="11429999" cy="487528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Two calcium channels control the contraction of striated muscle cells</a:t>
            </a:r>
          </a:p>
        </p:txBody>
      </p:sp>
      <p:pic>
        <p:nvPicPr>
          <p:cNvPr id="3" name="Picture 2" descr="dhpr-ryr-5220a.png"/>
          <p:cNvPicPr>
            <a:picLocks noChangeAspect="1"/>
          </p:cNvPicPr>
          <p:nvPr/>
        </p:nvPicPr>
        <p:blipFill>
          <a:blip r:embed="rId2"/>
          <a:stretch>
            <a:fillRect/>
          </a:stretch>
        </p:blipFill>
        <p:spPr>
          <a:xfrm>
            <a:off x="2004060" y="1582420"/>
            <a:ext cx="8153400" cy="424180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Entry of </a:t>
            </a:r>
            <a:r>
              <a:rPr/>
              <a:t>Ca</a:t>
            </a:r>
            <a:r>
              <a:rPr baseline="30000"/>
              <a:t>+</a:t>
            </a:r>
            <a:r>
              <a:rPr baseline="30000"/>
              <a:t>+</a:t>
            </a:r>
            <a:r>
              <a:rPr/>
              <a:t> through the DHPR is necessary in the heart, but not in skeletal muscle cells</a:t>
            </a:r>
          </a:p>
        </p:txBody>
      </p:sp>
      <p:pic>
        <p:nvPicPr>
          <p:cNvPr id="3" name="Picture 2" descr="hookup-color-d00d1.png"/>
          <p:cNvPicPr>
            <a:picLocks noChangeAspect="1"/>
          </p:cNvPicPr>
          <p:nvPr/>
        </p:nvPicPr>
        <p:blipFill>
          <a:blip r:embed="rId2"/>
          <a:stretch>
            <a:fillRect/>
          </a:stretch>
        </p:blipFill>
        <p:spPr>
          <a:xfrm>
            <a:off x="767926" y="1269153"/>
            <a:ext cx="10625666" cy="4868333"/>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Inhibitors of voltage-gated calcium channels</a:t>
            </a:r>
          </a:p>
        </p:txBody>
      </p:sp>
      <p:pic>
        <p:nvPicPr>
          <p:cNvPr id="3" name="Picture 2" descr="ca-inhibitor-slide-pic-4b9ac.png"/>
          <p:cNvPicPr>
            <a:picLocks noChangeAspect="1"/>
          </p:cNvPicPr>
          <p:nvPr/>
        </p:nvPicPr>
        <p:blipFill>
          <a:blip r:embed="rId2"/>
          <a:stretch>
            <a:fillRect/>
          </a:stretch>
        </p:blipFill>
        <p:spPr>
          <a:xfrm>
            <a:off x="1265111" y="1143000"/>
            <a:ext cx="9631298" cy="512064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ω-conotoxin, an inhibitor of N-type Ca</a:t>
            </a:r>
            <a:r>
              <a:rPr baseline="-20000"/>
              <a:t>V</a:t>
            </a:r>
            <a:r>
              <a:rPr/>
              <a:t> channels</a:t>
            </a:r>
          </a:p>
        </p:txBody>
      </p:sp>
      <p:pic>
        <p:nvPicPr>
          <p:cNvPr id="3" name="Picture 2" descr="conotoxin-e04d1.jpg"/>
          <p:cNvPicPr>
            <a:picLocks noChangeAspect="1"/>
          </p:cNvPicPr>
          <p:nvPr/>
        </p:nvPicPr>
        <p:blipFill>
          <a:blip r:embed="rId2"/>
          <a:stretch>
            <a:fillRect/>
          </a:stretch>
        </p:blipFill>
        <p:spPr>
          <a:xfrm>
            <a:off x="3218599" y="1142999"/>
            <a:ext cx="5724322" cy="512064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Transient receptor potential channels</a:t>
            </a:r>
          </a:p>
        </p:txBody>
      </p:sp>
      <p:sp>
        <p:nvSpPr>
          <p:cNvPr id="3" name="Content Placeholder 2"/>
          <p:cNvSpPr>
            <a:spLocks noGrp="1"/>
          </p:cNvSpPr>
          <p:nvPr>
            <p:ph idx="1"/>
          </p:nvPr>
        </p:nvSpPr>
        <p:spPr/>
        <p:txBody>
          <a:bodyPr anchor="ctr"/>
          <a:lstStyle/>
          <a:p>
            <a:pPr lvl="2" algn="l"/>
            <a:r>
              <a:rPr/>
              <a:t>activated by physical stimuli such as heat and mechanical tension</a:t>
            </a:r>
          </a:p>
          <a:p>
            <a:pPr lvl="2" algn="l"/>
            <a:r>
              <a:rPr/>
              <a:t>conduct multiple cations (in hydrated form)</a:t>
            </a:r>
          </a:p>
          <a:p>
            <a:pPr lvl="2" algn="l"/>
            <a:r>
              <a:rPr/>
              <a:t>function in various modes of sensory perception</a:t>
            </a:r>
          </a:p>
          <a:p>
            <a:pPr lvl="2" algn="l"/>
            <a:r>
              <a:rPr/>
              <a:t>may be activated by ligands also</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nature of cell excitation</a:t>
            </a:r>
          </a:p>
        </p:txBody>
      </p:sp>
      <p:sp>
        <p:nvSpPr>
          <p:cNvPr id="3" name="Content Placeholder 2"/>
          <p:cNvSpPr>
            <a:spLocks noGrp="1"/>
          </p:cNvSpPr>
          <p:nvPr>
            <p:ph idx="1"/>
          </p:nvPr>
        </p:nvSpPr>
        <p:spPr/>
        <p:txBody>
          <a:bodyPr anchor="ctr"/>
          <a:lstStyle/>
          <a:p>
            <a:pPr lvl="2" algn="l"/>
            <a:r>
              <a:rPr/>
              <a:t>all cells have an electrical potential across the cytoplasmic membrane, such that the cell interior is electrically negative relative to the outside (~−70 mV)</a:t>
            </a:r>
          </a:p>
          <a:p>
            <a:pPr lvl="2" algn="l"/>
            <a:r>
              <a:rPr/>
              <a:t>in non-excitable cells, this membrane potential is stable; in excitable cells, it forms the </a:t>
            </a:r>
            <a:r>
              <a:rPr i="1"/>
              <a:t>resting potential</a:t>
            </a:r>
          </a:p>
          <a:p>
            <a:pPr lvl="2" algn="l"/>
            <a:r>
              <a:rPr/>
              <a:t>cell excitation consists in transient reversals of the membrane potential, called </a:t>
            </a:r>
            <a:r>
              <a:rPr i="1"/>
              <a:t>action potentials</a:t>
            </a:r>
            <a:r>
              <a:rPr/>
              <a:t>, which spread rapidly across the entire cell membrane</a:t>
            </a:r>
          </a:p>
          <a:p>
            <a:pPr lvl="2" algn="l"/>
            <a:r>
              <a:rPr/>
              <a:t>action potentials are spontaneously generated by some cells and transmitted between cells through chemical or electrical synapses</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Agonists of transient receptor potential (TRP) channels</a:t>
            </a:r>
          </a:p>
        </p:txBody>
      </p:sp>
      <p:pic>
        <p:nvPicPr>
          <p:cNvPr id="3" name="Picture 2" descr="trpdrugsslidepic-6ea63.png"/>
          <p:cNvPicPr>
            <a:picLocks noChangeAspect="1"/>
          </p:cNvPicPr>
          <p:nvPr/>
        </p:nvPicPr>
        <p:blipFill>
          <a:blip r:embed="rId2"/>
          <a:stretch>
            <a:fillRect/>
          </a:stretch>
        </p:blipFill>
        <p:spPr>
          <a:xfrm>
            <a:off x="1297093" y="1688253"/>
            <a:ext cx="9567333" cy="4030133"/>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Na</a:t>
            </a:r>
            <a:r>
              <a:rPr baseline="30000"/>
              <a:t>+</a:t>
            </a:r>
            <a:r>
              <a:rPr/>
              <a:t>/K</a:t>
            </a:r>
            <a:r>
              <a:rPr baseline="30000"/>
              <a:t>+</a:t>
            </a:r>
            <a:r>
              <a:rPr/>
              <a:t>-ATPase maintains the ion gradients at the plasma membrane</a:t>
            </a:r>
          </a:p>
        </p:txBody>
      </p:sp>
      <p:pic>
        <p:nvPicPr>
          <p:cNvPr id="3" name="Picture 2" descr="iontransport2pic-a5fbc.png"/>
          <p:cNvPicPr>
            <a:picLocks noChangeAspect="1"/>
          </p:cNvPicPr>
          <p:nvPr/>
        </p:nvPicPr>
        <p:blipFill>
          <a:blip r:embed="rId2"/>
          <a:stretch>
            <a:fillRect/>
          </a:stretch>
        </p:blipFill>
        <p:spPr>
          <a:xfrm>
            <a:off x="2321560" y="1374986"/>
            <a:ext cx="7518399" cy="4656666"/>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Functional cycle of Na</a:t>
            </a:r>
            <a:r>
              <a:rPr baseline="30000"/>
              <a:t>+</a:t>
            </a:r>
            <a:r>
              <a:rPr/>
              <a:t>/K</a:t>
            </a:r>
            <a:r>
              <a:rPr baseline="30000"/>
              <a:t>+</a:t>
            </a:r>
            <a:r>
              <a:rPr/>
              <a:t>-ATPase</a:t>
            </a:r>
          </a:p>
        </p:txBody>
      </p:sp>
      <p:pic>
        <p:nvPicPr>
          <p:cNvPr id="3" name="Picture 2" descr="nakatpase-color-pic-c4dd7.png"/>
          <p:cNvPicPr>
            <a:picLocks noChangeAspect="1"/>
          </p:cNvPicPr>
          <p:nvPr/>
        </p:nvPicPr>
        <p:blipFill>
          <a:blip r:embed="rId2"/>
          <a:stretch>
            <a:fillRect/>
          </a:stretch>
        </p:blipFill>
        <p:spPr>
          <a:xfrm>
            <a:off x="365760" y="1678818"/>
            <a:ext cx="11429998" cy="4049003"/>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Na</a:t>
            </a:r>
            <a:r>
              <a:rPr baseline="30000"/>
              <a:t>+</a:t>
            </a:r>
            <a:r>
              <a:rPr/>
              <a:t>/K</a:t>
            </a:r>
            <a:r>
              <a:rPr baseline="30000"/>
              <a:t>+</a:t>
            </a:r>
            <a:r>
              <a:rPr/>
              <a:t>-ATPase activity as a function of KCl and NaCl concentrations</a:t>
            </a:r>
          </a:p>
        </p:txBody>
      </p:sp>
      <p:pic>
        <p:nvPicPr>
          <p:cNvPr id="3" name="Picture 2" descr="skou-color-7c06a.png"/>
          <p:cNvPicPr>
            <a:picLocks noChangeAspect="1"/>
          </p:cNvPicPr>
          <p:nvPr/>
        </p:nvPicPr>
        <p:blipFill>
          <a:blip r:embed="rId2"/>
          <a:stretch>
            <a:fillRect/>
          </a:stretch>
        </p:blipFill>
        <p:spPr>
          <a:xfrm>
            <a:off x="2884593" y="1620520"/>
            <a:ext cx="6392333" cy="416560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Effects of </a:t>
            </a:r>
            <a:r>
              <a:rPr/>
              <a:t>Rb</a:t>
            </a:r>
            <a:r>
              <a:rPr baseline="30000"/>
              <a:t>+</a:t>
            </a:r>
            <a:r>
              <a:rPr/>
              <a:t> and of </a:t>
            </a:r>
            <a:r>
              <a:rPr/>
              <a:t>Na</a:t>
            </a:r>
            <a:r>
              <a:rPr baseline="30000"/>
              <a:t>+</a:t>
            </a:r>
            <a:r>
              <a:rPr/>
              <a:t> on the phosphorylation state of Na</a:t>
            </a:r>
            <a:r>
              <a:rPr baseline="30000"/>
              <a:t>+</a:t>
            </a:r>
            <a:r>
              <a:rPr/>
              <a:t>/K</a:t>
            </a:r>
            <a:r>
              <a:rPr baseline="30000"/>
              <a:t>+</a:t>
            </a:r>
            <a:r>
              <a:rPr/>
              <a:t>-ATPase</a:t>
            </a:r>
          </a:p>
        </p:txBody>
      </p:sp>
      <p:pic>
        <p:nvPicPr>
          <p:cNvPr id="3" name="Picture 2" descr="post2pic-129f9.png"/>
          <p:cNvPicPr>
            <a:picLocks noChangeAspect="1"/>
          </p:cNvPicPr>
          <p:nvPr/>
        </p:nvPicPr>
        <p:blipFill>
          <a:blip r:embed="rId2"/>
          <a:stretch>
            <a:fillRect/>
          </a:stretch>
        </p:blipFill>
        <p:spPr>
          <a:xfrm>
            <a:off x="1764240" y="1143000"/>
            <a:ext cx="8633039" cy="5120640"/>
          </a:xfrm>
          <a:prstGeom prst="rect">
            <a:avLst/>
          </a:prstGeom>
        </p:spPr>
      </p:pic>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ATP is required to release </a:t>
            </a:r>
            <a:r>
              <a:rPr/>
              <a:t>Rb</a:t>
            </a:r>
            <a:r>
              <a:rPr baseline="30000"/>
              <a:t>+</a:t>
            </a:r>
            <a:r>
              <a:rPr/>
              <a:t> from tight binding to Na</a:t>
            </a:r>
            <a:r>
              <a:rPr baseline="30000"/>
              <a:t>+</a:t>
            </a:r>
            <a:r>
              <a:rPr/>
              <a:t>/K</a:t>
            </a:r>
            <a:r>
              <a:rPr baseline="30000"/>
              <a:t>+</a:t>
            </a:r>
            <a:r>
              <a:rPr/>
              <a:t>-ATPase</a:t>
            </a:r>
          </a:p>
        </p:txBody>
      </p:sp>
      <p:pic>
        <p:nvPicPr>
          <p:cNvPr id="3" name="Picture 2" descr="forbush-pic-68899.png"/>
          <p:cNvPicPr>
            <a:picLocks noChangeAspect="1"/>
          </p:cNvPicPr>
          <p:nvPr/>
        </p:nvPicPr>
        <p:blipFill>
          <a:blip r:embed="rId2"/>
          <a:stretch>
            <a:fillRect/>
          </a:stretch>
        </p:blipFill>
        <p:spPr>
          <a:xfrm>
            <a:off x="539326" y="1849120"/>
            <a:ext cx="11082867" cy="3708400"/>
          </a:xfrm>
          <a:prstGeom prst="rect">
            <a:avLst/>
          </a:prstGeom>
        </p:spPr>
      </p:pic>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the Na</a:t>
            </a:r>
            <a:r>
              <a:rPr baseline="30000"/>
              <a:t>+</a:t>
            </a:r>
            <a:r>
              <a:rPr/>
              <a:t>/K</a:t>
            </a:r>
            <a:r>
              <a:rPr baseline="30000"/>
              <a:t>+</a:t>
            </a:r>
            <a:r>
              <a:rPr/>
              <a:t>-ATPase inhibitors ouabain and digitoxin</a:t>
            </a:r>
          </a:p>
        </p:txBody>
      </p:sp>
      <p:pic>
        <p:nvPicPr>
          <p:cNvPr id="3" name="Picture 2" descr="inhibitor2pic-eb167.png"/>
          <p:cNvPicPr>
            <a:picLocks noChangeAspect="1"/>
          </p:cNvPicPr>
          <p:nvPr/>
        </p:nvPicPr>
        <p:blipFill>
          <a:blip r:embed="rId2"/>
          <a:stretch>
            <a:fillRect/>
          </a:stretch>
        </p:blipFill>
        <p:spPr>
          <a:xfrm>
            <a:off x="2426610" y="1142999"/>
            <a:ext cx="7308299" cy="5120640"/>
          </a:xfrm>
          <a:prstGeom prst="rect">
            <a:avLst/>
          </a:prstGeom>
        </p:spPr>
      </p:pic>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p:txBody>
      </p:sp>
      <p:pic>
        <p:nvPicPr>
          <p:cNvPr id="3" name="Picture 2" descr="float-0c00bf07-ec6a9.jpg"/>
          <p:cNvPicPr>
            <a:picLocks noChangeAspect="1"/>
          </p:cNvPicPr>
          <p:nvPr/>
        </p:nvPicPr>
        <p:blipFill>
          <a:blip r:embed="rId2"/>
          <a:stretch>
            <a:fillRect/>
          </a:stretch>
        </p:blipFill>
        <p:spPr>
          <a:xfrm>
            <a:off x="2021334" y="1143000"/>
            <a:ext cx="8118851" cy="5120640"/>
          </a:xfrm>
          <a:prstGeom prst="rect">
            <a:avLst/>
          </a:prstGeom>
        </p:spPr>
      </p:pic>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Summation of postsynaptic potentials</a:t>
            </a:r>
          </a:p>
        </p:txBody>
      </p:sp>
      <p:pic>
        <p:nvPicPr>
          <p:cNvPr id="3" name="Picture 2" descr="summation-color-pic-c5062.png"/>
          <p:cNvPicPr>
            <a:picLocks noChangeAspect="1"/>
          </p:cNvPicPr>
          <p:nvPr/>
        </p:nvPicPr>
        <p:blipFill>
          <a:blip r:embed="rId2"/>
          <a:stretch>
            <a:fillRect/>
          </a:stretch>
        </p:blipFill>
        <p:spPr>
          <a:xfrm>
            <a:off x="1601034" y="1143000"/>
            <a:ext cx="8959449" cy="5120639"/>
          </a:xfrm>
          <a:prstGeom prst="rect">
            <a:avLst/>
          </a:prstGeom>
        </p:spPr>
      </p:pic>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Neurotransmitter receptor families</a:t>
            </a:r>
          </a:p>
        </p:txBody>
      </p:sp>
      <p:sp>
        <p:nvSpPr>
          <p:cNvPr id="3" name="Content Placeholder 2"/>
          <p:cNvSpPr>
            <a:spLocks noGrp="1"/>
          </p:cNvSpPr>
          <p:nvPr>
            <p:ph idx="1"/>
          </p:nvPr>
        </p:nvSpPr>
        <p:spPr/>
        <p:txBody>
          <a:bodyPr anchor="ctr"/>
          <a:lstStyle/>
          <a:p>
            <a:pPr lvl="1" algn="l"/>
            <a:r>
              <a:rPr/>
              <a:t>Ligand-gated channels</a:t>
            </a:r>
          </a:p>
          <a:p>
            <a:pPr lvl="3" algn="l"/>
            <a:r>
              <a:rPr/>
              <a:t>Cys-loop family</a:t>
            </a:r>
          </a:p>
          <a:p>
            <a:pPr lvl="3" algn="l"/>
            <a:r>
              <a:rPr/>
              <a:t>Glutamate receptors</a:t>
            </a:r>
          </a:p>
          <a:p>
            <a:pPr lvl="3" algn="l"/>
            <a:r>
              <a:rPr/>
              <a:t>Purine P2X receptors</a:t>
            </a:r>
          </a:p>
          <a:p>
            <a:pPr lvl="1" algn="l"/>
            <a:r>
              <a:rPr/>
              <a:t>G protein-coupled receptors</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Neurons and synapses</a:t>
            </a:r>
          </a:p>
        </p:txBody>
      </p:sp>
      <p:pic>
        <p:nvPicPr>
          <p:cNvPr id="3" name="Picture 2" descr="neurons-synapse-pic-a7516.png"/>
          <p:cNvPicPr>
            <a:picLocks noChangeAspect="1"/>
          </p:cNvPicPr>
          <p:nvPr/>
        </p:nvPicPr>
        <p:blipFill>
          <a:blip r:embed="rId2"/>
          <a:stretch>
            <a:fillRect/>
          </a:stretch>
        </p:blipFill>
        <p:spPr>
          <a:xfrm>
            <a:off x="2059809" y="1143000"/>
            <a:ext cx="8041901" cy="5120640"/>
          </a:xfrm>
          <a:prstGeom prst="rect">
            <a:avLst/>
          </a:prstGeom>
        </p:spPr>
      </p:pic>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Postsynaptic GPCRs can signal through cyclic nucleotide-gated (CNG) channels</a:t>
            </a:r>
          </a:p>
        </p:txBody>
      </p:sp>
      <p:pic>
        <p:nvPicPr>
          <p:cNvPr id="3" name="Picture 2" descr="gpcr-synapse-eb694.png"/>
          <p:cNvPicPr>
            <a:picLocks noChangeAspect="1"/>
          </p:cNvPicPr>
          <p:nvPr/>
        </p:nvPicPr>
        <p:blipFill>
          <a:blip r:embed="rId2"/>
          <a:stretch>
            <a:fillRect/>
          </a:stretch>
        </p:blipFill>
        <p:spPr>
          <a:xfrm>
            <a:off x="421504" y="1143000"/>
            <a:ext cx="11318511" cy="5120640"/>
          </a:xfrm>
          <a:prstGeom prst="rect">
            <a:avLst/>
          </a:prstGeom>
        </p:spPr>
      </p:pic>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the nicotinic acetylcholine receptor</a:t>
            </a:r>
          </a:p>
        </p:txBody>
      </p:sp>
      <p:pic>
        <p:nvPicPr>
          <p:cNvPr id="3" name="Picture 2" descr="naremcolorpic-bdcb1.jpg"/>
          <p:cNvPicPr>
            <a:picLocks noChangeAspect="1"/>
          </p:cNvPicPr>
          <p:nvPr/>
        </p:nvPicPr>
        <p:blipFill>
          <a:blip r:embed="rId2"/>
          <a:stretch>
            <a:fillRect/>
          </a:stretch>
        </p:blipFill>
        <p:spPr>
          <a:xfrm>
            <a:off x="2372964" y="1143000"/>
            <a:ext cx="7415591" cy="5120640"/>
          </a:xfrm>
          <a:prstGeom prst="rect">
            <a:avLst/>
          </a:prstGeom>
        </p:spPr>
      </p:pic>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Trapping the nicotinic acetylcholine receptor in the open state</a:t>
            </a:r>
          </a:p>
        </p:txBody>
      </p:sp>
      <p:pic>
        <p:nvPicPr>
          <p:cNvPr id="3" name="Picture 2" descr="plunge-color-pic-ef90e.png"/>
          <p:cNvPicPr>
            <a:picLocks noChangeAspect="1"/>
          </p:cNvPicPr>
          <p:nvPr/>
        </p:nvPicPr>
        <p:blipFill>
          <a:blip r:embed="rId2"/>
          <a:stretch>
            <a:fillRect/>
          </a:stretch>
        </p:blipFill>
        <p:spPr>
          <a:xfrm>
            <a:off x="382693" y="1180253"/>
            <a:ext cx="11396133" cy="5046133"/>
          </a:xfrm>
          <a:prstGeom prst="rect">
            <a:avLst/>
          </a:prstGeom>
        </p:spPr>
      </p:pic>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Photoaffinity labeling of the acetylcholine binding site</a:t>
            </a:r>
          </a:p>
        </p:txBody>
      </p:sp>
      <p:pic>
        <p:nvPicPr>
          <p:cNvPr id="3" name="Picture 2" descr="tdbz-rxn-pic-c4564.png"/>
          <p:cNvPicPr>
            <a:picLocks noChangeAspect="1"/>
          </p:cNvPicPr>
          <p:nvPr/>
        </p:nvPicPr>
        <p:blipFill>
          <a:blip r:embed="rId2"/>
          <a:stretch>
            <a:fillRect/>
          </a:stretch>
        </p:blipFill>
        <p:spPr>
          <a:xfrm>
            <a:off x="2471983" y="1143000"/>
            <a:ext cx="7217554" cy="5120640"/>
          </a:xfrm>
          <a:prstGeom prst="rect">
            <a:avLst/>
          </a:prstGeom>
        </p:spPr>
      </p:pic>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Isolation of affinity-labeled polypeptide chains and fragments</a:t>
            </a:r>
          </a:p>
        </p:txBody>
      </p:sp>
      <p:pic>
        <p:nvPicPr>
          <p:cNvPr id="3" name="Picture 2" descr="tdbz-plots-pic-e1122.png"/>
          <p:cNvPicPr>
            <a:picLocks noChangeAspect="1"/>
          </p:cNvPicPr>
          <p:nvPr/>
        </p:nvPicPr>
        <p:blipFill>
          <a:blip r:embed="rId2"/>
          <a:stretch>
            <a:fillRect/>
          </a:stretch>
        </p:blipFill>
        <p:spPr>
          <a:xfrm>
            <a:off x="2308555" y="1143000"/>
            <a:ext cx="7544410" cy="5120640"/>
          </a:xfrm>
          <a:prstGeom prst="rect">
            <a:avLst/>
          </a:prstGeom>
        </p:spPr>
      </p:pic>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Identification of affinity-labeled amino acid residues</a:t>
            </a:r>
          </a:p>
        </p:txBody>
      </p:sp>
      <p:pic>
        <p:nvPicPr>
          <p:cNvPr id="3" name="Picture 2" descr="chiaraedman-slide-f351a.png"/>
          <p:cNvPicPr>
            <a:picLocks noChangeAspect="1"/>
          </p:cNvPicPr>
          <p:nvPr/>
        </p:nvPicPr>
        <p:blipFill>
          <a:blip r:embed="rId2"/>
          <a:stretch>
            <a:fillRect/>
          </a:stretch>
        </p:blipFill>
        <p:spPr>
          <a:xfrm>
            <a:off x="767926" y="1336886"/>
            <a:ext cx="10625665" cy="4732866"/>
          </a:xfrm>
          <a:prstGeom prst="rect">
            <a:avLst/>
          </a:prstGeom>
        </p:spPr>
      </p:pic>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Desensitization of the nicotinic acetylcholine receptor</a:t>
            </a:r>
          </a:p>
        </p:txBody>
      </p:sp>
      <p:pic>
        <p:nvPicPr>
          <p:cNvPr id="3" name="Picture 2" descr="katzsketch2-0e234.png"/>
          <p:cNvPicPr>
            <a:picLocks noChangeAspect="1"/>
          </p:cNvPicPr>
          <p:nvPr/>
        </p:nvPicPr>
        <p:blipFill>
          <a:blip r:embed="rId2"/>
          <a:stretch>
            <a:fillRect/>
          </a:stretch>
        </p:blipFill>
        <p:spPr>
          <a:xfrm>
            <a:off x="734060" y="1319953"/>
            <a:ext cx="10693399" cy="4766733"/>
          </a:xfrm>
          <a:prstGeom prst="rect">
            <a:avLst/>
          </a:prstGeom>
        </p:spPr>
      </p:pic>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Functional states of the nicotinic acetylcholine receptor</a:t>
            </a:r>
          </a:p>
        </p:txBody>
      </p:sp>
      <p:pic>
        <p:nvPicPr>
          <p:cNvPr id="3" name="Picture 2" descr="nar-cycle-pic-65bfc.png"/>
          <p:cNvPicPr>
            <a:picLocks noChangeAspect="1"/>
          </p:cNvPicPr>
          <p:nvPr/>
        </p:nvPicPr>
        <p:blipFill>
          <a:blip r:embed="rId2"/>
          <a:stretch>
            <a:fillRect/>
          </a:stretch>
        </p:blipFill>
        <p:spPr>
          <a:xfrm>
            <a:off x="3303054" y="1142999"/>
            <a:ext cx="5555411" cy="5120640"/>
          </a:xfrm>
          <a:prstGeom prst="rect">
            <a:avLst/>
          </a:prstGeom>
        </p:spPr>
      </p:pic>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Ionotropic receptors in the cys-loop family</a:t>
            </a:r>
          </a:p>
        </p:txBody>
      </p:sp>
      <p:graphicFrame>
        <p:nvGraphicFramePr>
          <p:cNvPr id="3" name="Table 2"/>
          <p:cNvGraphicFramePr>
            <a:graphicFrameLocks noGrp="1"/>
          </p:cNvGraphicFramePr>
          <p:nvPr/>
        </p:nvGraphicFramePr>
        <p:xfrm>
          <a:off x="1508760" y="2560320"/>
          <a:ext cx="9144000" cy="2286000"/>
        </p:xfrm>
        <a:graphic>
          <a:graphicData uri="http://schemas.openxmlformats.org/drawingml/2006/table">
            <a:tbl>
              <a:tblPr firstRow="1">
                <a:tableStyleId>{5C22544A-7EE6-4342-B048-85BDC9FD1C3A}</a:tableStyleId>
              </a:tblPr>
              <a:tblGrid>
                <a:gridCol w="1828800"/>
                <a:gridCol w="1828800"/>
                <a:gridCol w="1828800"/>
                <a:gridCol w="3657600"/>
              </a:tblGrid>
              <a:tr h="457200">
                <a:tc>
                  <a:txBody>
                    <a:bodyPr/>
                    <a:lstStyle/>
                    <a:p>
                      <a:pPr algn="l">
                        <a:defRPr sz="2000"/>
                      </a:pPr>
                      <a:r>
                        <a:rPr/>
                        <a:t>Receptor</a:t>
                      </a:r>
                    </a:p>
                  </a:txBody>
                  <a:tcPr marT="127000" marB="76200"/>
                </a:tc>
                <a:tc>
                  <a:txBody>
                    <a:bodyPr/>
                    <a:lstStyle/>
                    <a:p>
                      <a:pPr algn="l">
                        <a:defRPr sz="2000"/>
                      </a:pPr>
                      <a:r>
                        <a:rPr/>
                        <a:t>Ion selectivity</a:t>
                      </a:r>
                    </a:p>
                  </a:txBody>
                  <a:tcPr marT="127000" marB="76200"/>
                </a:tc>
                <a:tc>
                  <a:txBody>
                    <a:bodyPr/>
                    <a:lstStyle/>
                    <a:p>
                      <a:pPr algn="l">
                        <a:defRPr sz="2000"/>
                      </a:pPr>
                      <a:r>
                        <a:rPr/>
                        <a:t>Effect</a:t>
                      </a:r>
                    </a:p>
                  </a:txBody>
                  <a:tcPr marT="127000" marB="76200"/>
                </a:tc>
                <a:tc>
                  <a:txBody>
                    <a:bodyPr/>
                    <a:lstStyle/>
                    <a:p>
                      <a:pPr algn="l">
                        <a:defRPr sz="2000"/>
                      </a:pPr>
                      <a:r>
                        <a:rPr/>
                        <a:t>Comments</a:t>
                      </a:r>
                    </a:p>
                  </a:txBody>
                  <a:tcPr marT="127000" marB="76200"/>
                </a:tc>
              </a:tr>
              <a:tr h="457200">
                <a:tc>
                  <a:txBody>
                    <a:bodyPr/>
                    <a:lstStyle/>
                    <a:p>
                      <a:pPr algn="l">
                        <a:defRPr sz="2000"/>
                      </a:pPr>
                      <a:r>
                        <a:rPr/>
                        <a:t>nicotinic acetylcholine</a:t>
                      </a:r>
                    </a:p>
                  </a:txBody>
                  <a:tcPr marT="127000" marB="76200"/>
                </a:tc>
                <a:tc>
                  <a:txBody>
                    <a:bodyPr/>
                    <a:lstStyle/>
                    <a:p>
                      <a:pPr algn="l">
                        <a:defRPr sz="2000"/>
                      </a:pPr>
                      <a:r>
                        <a:rPr/>
                        <a:t>cations</a:t>
                      </a:r>
                    </a:p>
                  </a:txBody>
                  <a:tcPr marT="127000" marB="76200"/>
                </a:tc>
                <a:tc>
                  <a:txBody>
                    <a:bodyPr/>
                    <a:lstStyle/>
                    <a:p>
                      <a:pPr algn="l">
                        <a:defRPr sz="2000"/>
                      </a:pPr>
                      <a:r>
                        <a:rPr/>
                        <a:t>excitatory</a:t>
                      </a:r>
                    </a:p>
                  </a:txBody>
                  <a:tcPr marT="127000" marB="76200"/>
                </a:tc>
                <a:tc>
                  <a:txBody>
                    <a:bodyPr/>
                    <a:lstStyle/>
                    <a:p>
                      <a:pPr algn="l">
                        <a:defRPr sz="2000"/>
                      </a:pPr>
                      <a:r>
                        <a:rPr/>
                        <a:t>pharmacologically distinct subtypes, various applications</a:t>
                      </a:r>
                    </a:p>
                  </a:txBody>
                  <a:tcPr marT="127000" marB="76200"/>
                </a:tc>
              </a:tr>
              <a:tr h="457200">
                <a:tc>
                  <a:txBody>
                    <a:bodyPr/>
                    <a:lstStyle/>
                    <a:p>
                      <a:pPr algn="l">
                        <a:defRPr sz="2000"/>
                      </a:pPr>
                      <a:r>
                        <a:rPr/>
                        <a:t>5-HT</a:t>
                      </a:r>
                      <a:r>
                        <a:rPr baseline="-20000"/>
                        <a:t>3</a:t>
                      </a:r>
                      <a:r>
                        <a:rPr/>
                        <a:t> serotonin</a:t>
                      </a:r>
                    </a:p>
                  </a:txBody>
                  <a:tcPr marT="127000" marB="76200"/>
                </a:tc>
                <a:tc>
                  <a:txBody>
                    <a:bodyPr/>
                    <a:lstStyle/>
                    <a:p>
                      <a:pPr algn="l">
                        <a:defRPr sz="2000"/>
                      </a:pPr>
                      <a:r>
                        <a:rPr/>
                        <a:t>cations</a:t>
                      </a:r>
                    </a:p>
                  </a:txBody>
                  <a:tcPr marT="127000" marB="76200"/>
                </a:tc>
                <a:tc>
                  <a:txBody>
                    <a:bodyPr/>
                    <a:lstStyle/>
                    <a:p>
                      <a:pPr algn="l">
                        <a:defRPr sz="2000"/>
                      </a:pPr>
                      <a:r>
                        <a:rPr/>
                        <a:t>excitatory</a:t>
                      </a:r>
                    </a:p>
                  </a:txBody>
                  <a:tcPr marT="127000" marB="76200"/>
                </a:tc>
                <a:tc>
                  <a:txBody>
                    <a:bodyPr/>
                    <a:lstStyle/>
                    <a:p>
                      <a:pPr algn="l">
                        <a:defRPr sz="2000"/>
                      </a:pPr>
                      <a:r>
                        <a:rPr/>
                        <a:t>inhibitors are used to treat emesis</a:t>
                      </a:r>
                    </a:p>
                  </a:txBody>
                  <a:tcPr marT="127000" marB="76200"/>
                </a:tc>
              </a:tr>
              <a:tr h="457200">
                <a:tc>
                  <a:txBody>
                    <a:bodyPr/>
                    <a:lstStyle/>
                    <a:p>
                      <a:pPr algn="l">
                        <a:defRPr sz="2000"/>
                      </a:pPr>
                      <a:r>
                        <a:rPr/>
                        <a:t>GABA</a:t>
                      </a:r>
                      <a:r>
                        <a:rPr baseline="-20000"/>
                        <a:t>A</a:t>
                      </a:r>
                    </a:p>
                  </a:txBody>
                  <a:tcPr marT="127000" marB="76200"/>
                </a:tc>
                <a:tc>
                  <a:txBody>
                    <a:bodyPr/>
                    <a:lstStyle/>
                    <a:p>
                      <a:pPr algn="l">
                        <a:defRPr sz="2000"/>
                      </a:pPr>
                      <a:r>
                        <a:rPr/>
                        <a:t>chloride</a:t>
                      </a:r>
                    </a:p>
                  </a:txBody>
                  <a:tcPr marT="127000" marB="76200"/>
                </a:tc>
                <a:tc>
                  <a:txBody>
                    <a:bodyPr/>
                    <a:lstStyle/>
                    <a:p>
                      <a:pPr algn="l">
                        <a:defRPr sz="2000"/>
                      </a:pPr>
                      <a:r>
                        <a:rPr/>
                        <a:t>inhibitory</a:t>
                      </a:r>
                    </a:p>
                  </a:txBody>
                  <a:tcPr marT="127000" marB="76200"/>
                </a:tc>
                <a:tc>
                  <a:txBody>
                    <a:bodyPr/>
                    <a:lstStyle/>
                    <a:p>
                      <a:pPr algn="l">
                        <a:defRPr sz="2000"/>
                      </a:pPr>
                      <a:r>
                        <a:rPr/>
                        <a:t>major drug target in narcosis, epilepsy, psychoses</a:t>
                      </a:r>
                    </a:p>
                  </a:txBody>
                  <a:tcPr marT="127000" marB="76200"/>
                </a:tc>
              </a:tr>
              <a:tr h="457200">
                <a:tc>
                  <a:txBody>
                    <a:bodyPr/>
                    <a:lstStyle/>
                    <a:p>
                      <a:pPr algn="l">
                        <a:defRPr sz="2000"/>
                      </a:pPr>
                      <a:r>
                        <a:rPr/>
                        <a:t>glycine</a:t>
                      </a:r>
                    </a:p>
                  </a:txBody>
                  <a:tcPr marT="127000" marB="76200"/>
                </a:tc>
                <a:tc>
                  <a:txBody>
                    <a:bodyPr/>
                    <a:lstStyle/>
                    <a:p>
                      <a:pPr algn="l">
                        <a:defRPr sz="2000"/>
                      </a:pPr>
                      <a:r>
                        <a:rPr/>
                        <a:t>chloride</a:t>
                      </a:r>
                    </a:p>
                  </a:txBody>
                  <a:tcPr marT="127000" marB="76200"/>
                </a:tc>
                <a:tc>
                  <a:txBody>
                    <a:bodyPr/>
                    <a:lstStyle/>
                    <a:p>
                      <a:pPr algn="l">
                        <a:defRPr sz="2000"/>
                      </a:pPr>
                      <a:r>
                        <a:rPr/>
                        <a:t>inhibitory</a:t>
                      </a:r>
                    </a:p>
                  </a:txBody>
                  <a:tcPr marT="127000" marB="76200"/>
                </a:tc>
                <a:tc>
                  <a:txBody>
                    <a:bodyPr/>
                    <a:lstStyle/>
                    <a:p>
                      <a:pPr algn="l">
                        <a:defRPr sz="2000"/>
                      </a:pPr>
                      <a:r>
                        <a:rPr/>
                        <a:t>regulates motor activity</a:t>
                      </a:r>
                    </a:p>
                  </a:txBody>
                  <a:tcPr marT="127000" marB="76200"/>
                </a:tc>
              </a:tr>
            </a:tbl>
          </a:graphicData>
        </a:graphic>
      </p:graphicFrame>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interact with GABA receptors and transporters</a:t>
            </a:r>
          </a:p>
        </p:txBody>
      </p:sp>
      <p:pic>
        <p:nvPicPr>
          <p:cNvPr id="3" name="Picture 2" descr="gabadrugs2pic-437df.png"/>
          <p:cNvPicPr>
            <a:picLocks noChangeAspect="1"/>
          </p:cNvPicPr>
          <p:nvPr/>
        </p:nvPicPr>
        <p:blipFill>
          <a:blip r:embed="rId2"/>
          <a:stretch>
            <a:fillRect/>
          </a:stretch>
        </p:blipFill>
        <p:spPr>
          <a:xfrm>
            <a:off x="365760" y="1836284"/>
            <a:ext cx="11429999" cy="3734071"/>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Some nerve cells have huge dendrites and axons</a:t>
            </a:r>
          </a:p>
        </p:txBody>
      </p:sp>
      <p:pic>
        <p:nvPicPr>
          <p:cNvPr id="3" name="Picture 2" descr="float-baaba906-26caf.jpg"/>
          <p:cNvPicPr>
            <a:picLocks noChangeAspect="1"/>
          </p:cNvPicPr>
          <p:nvPr/>
        </p:nvPicPr>
        <p:blipFill>
          <a:blip r:embed="rId2"/>
          <a:stretch>
            <a:fillRect/>
          </a:stretch>
        </p:blipFill>
        <p:spPr>
          <a:xfrm>
            <a:off x="1804931" y="1143000"/>
            <a:ext cx="8551657" cy="5120640"/>
          </a:xfrm>
          <a:prstGeom prst="rect">
            <a:avLst/>
          </a:prstGeom>
        </p:spPr>
      </p:pic>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interact with glycine receptors and transporters</a:t>
            </a:r>
          </a:p>
        </p:txBody>
      </p:sp>
      <p:pic>
        <p:nvPicPr>
          <p:cNvPr id="3" name="Picture 2" descr="glycinedrugs3pic-88610.png"/>
          <p:cNvPicPr>
            <a:picLocks noChangeAspect="1"/>
          </p:cNvPicPr>
          <p:nvPr/>
        </p:nvPicPr>
        <p:blipFill>
          <a:blip r:embed="rId2"/>
          <a:stretch>
            <a:fillRect/>
          </a:stretch>
        </p:blipFill>
        <p:spPr>
          <a:xfrm>
            <a:off x="365760" y="1442720"/>
            <a:ext cx="11429997" cy="4521199"/>
          </a:xfrm>
          <a:prstGeom prst="rect">
            <a:avLst/>
          </a:prstGeom>
        </p:spPr>
      </p:pic>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Chemical structures of subtype-selective glutamate receptor ligands</a:t>
            </a:r>
          </a:p>
        </p:txBody>
      </p:sp>
      <p:pic>
        <p:nvPicPr>
          <p:cNvPr id="3" name="Picture 2" descr="float-dfac778c-0eeaa.png"/>
          <p:cNvPicPr>
            <a:picLocks noChangeAspect="1"/>
          </p:cNvPicPr>
          <p:nvPr/>
        </p:nvPicPr>
        <p:blipFill>
          <a:blip r:embed="rId2"/>
          <a:stretch>
            <a:fillRect/>
          </a:stretch>
        </p:blipFill>
        <p:spPr>
          <a:xfrm>
            <a:off x="2008100" y="1143000"/>
            <a:ext cx="8145319" cy="5120640"/>
          </a:xfrm>
          <a:prstGeom prst="rect">
            <a:avLst/>
          </a:prstGeom>
        </p:spPr>
      </p:pic>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Biosynthesis of the catecholamines and of serotonin</a:t>
            </a:r>
          </a:p>
        </p:txBody>
      </p:sp>
      <p:pic>
        <p:nvPicPr>
          <p:cNvPr id="3" name="Picture 2" descr="synthesis3pic-cfce3.png"/>
          <p:cNvPicPr>
            <a:picLocks noChangeAspect="1"/>
          </p:cNvPicPr>
          <p:nvPr/>
        </p:nvPicPr>
        <p:blipFill>
          <a:blip r:embed="rId2"/>
          <a:stretch>
            <a:fillRect/>
          </a:stretch>
        </p:blipFill>
        <p:spPr>
          <a:xfrm>
            <a:off x="1447473" y="1143000"/>
            <a:ext cx="9266574" cy="5120640"/>
          </a:xfrm>
          <a:prstGeom prst="rect">
            <a:avLst/>
          </a:prstGeom>
        </p:spPr>
      </p:pic>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interact with dopaminergic and serotoninergic synapses</a:t>
            </a:r>
          </a:p>
        </p:txBody>
      </p:sp>
      <p:pic>
        <p:nvPicPr>
          <p:cNvPr id="3" name="Picture 2" descr="dopamine5htdrugsslide3pic-e83a2.png"/>
          <p:cNvPicPr>
            <a:picLocks noChangeAspect="1"/>
          </p:cNvPicPr>
          <p:nvPr/>
        </p:nvPicPr>
        <p:blipFill>
          <a:blip r:embed="rId2"/>
          <a:stretch>
            <a:fillRect/>
          </a:stretch>
        </p:blipFill>
        <p:spPr>
          <a:xfrm>
            <a:off x="1397247" y="1143000"/>
            <a:ext cx="9367024" cy="5120640"/>
          </a:xfrm>
          <a:prstGeom prst="rect">
            <a:avLst/>
          </a:prstGeom>
        </p:spPr>
      </p:pic>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Organization of the autonomic nervous system</a:t>
            </a:r>
          </a:p>
        </p:txBody>
      </p:sp>
      <p:pic>
        <p:nvPicPr>
          <p:cNvPr id="3" name="Picture 2" descr="autonom-color-pic-8fda1.png"/>
          <p:cNvPicPr>
            <a:picLocks noChangeAspect="1"/>
          </p:cNvPicPr>
          <p:nvPr/>
        </p:nvPicPr>
        <p:blipFill>
          <a:blip r:embed="rId2"/>
          <a:stretch>
            <a:fillRect/>
          </a:stretch>
        </p:blipFill>
        <p:spPr>
          <a:xfrm>
            <a:off x="2786122" y="1143000"/>
            <a:ext cx="6589275" cy="5120640"/>
          </a:xfrm>
          <a:prstGeom prst="rect">
            <a:avLst/>
          </a:prstGeom>
        </p:spPr>
      </p:pic>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Transmitter receptors in the peripheral autonomic nervous system</a:t>
            </a:r>
          </a:p>
        </p:txBody>
      </p:sp>
      <p:graphicFrame>
        <p:nvGraphicFramePr>
          <p:cNvPr id="3" name="Table 2"/>
          <p:cNvGraphicFramePr>
            <a:graphicFrameLocks noGrp="1"/>
          </p:cNvGraphicFramePr>
          <p:nvPr/>
        </p:nvGraphicFramePr>
        <p:xfrm>
          <a:off x="2518410" y="3017520"/>
          <a:ext cx="7124700" cy="1371600"/>
        </p:xfrm>
        <a:graphic>
          <a:graphicData uri="http://schemas.openxmlformats.org/drawingml/2006/table">
            <a:tbl>
              <a:tblPr firstRow="1">
                <a:tableStyleId>{5C22544A-7EE6-4342-B048-85BDC9FD1C3A}</a:tableStyleId>
              </a:tblPr>
              <a:tblGrid>
                <a:gridCol w="2082800"/>
                <a:gridCol w="1549400"/>
                <a:gridCol w="3492500"/>
              </a:tblGrid>
              <a:tr h="457200">
                <a:tc>
                  <a:txBody>
                    <a:bodyPr/>
                    <a:lstStyle/>
                    <a:p>
                      <a:pPr algn="l">
                        <a:defRPr sz="2000"/>
                      </a:pPr>
                      <a:r>
                        <a:rPr/>
                        <a:t>Subsystem</a:t>
                      </a:r>
                    </a:p>
                  </a:txBody>
                  <a:tcPr marT="127000" marB="76200"/>
                </a:tc>
                <a:tc>
                  <a:txBody>
                    <a:bodyPr/>
                    <a:lstStyle/>
                    <a:p>
                      <a:pPr algn="l">
                        <a:defRPr sz="2000"/>
                      </a:pPr>
                      <a:r>
                        <a:rPr/>
                        <a:t>1</a:t>
                      </a:r>
                      <a:r>
                        <a:rPr baseline="30000"/>
                        <a:t>st</a:t>
                      </a:r>
                      <a:r>
                        <a:rPr/>
                        <a:t> Synapse</a:t>
                      </a:r>
                    </a:p>
                  </a:txBody>
                  <a:tcPr marT="127000" marB="76200"/>
                </a:tc>
                <a:tc>
                  <a:txBody>
                    <a:bodyPr/>
                    <a:lstStyle/>
                    <a:p>
                      <a:pPr algn="l">
                        <a:defRPr sz="2000"/>
                      </a:pPr>
                      <a:r>
                        <a:rPr/>
                        <a:t>2</a:t>
                      </a:r>
                      <a:r>
                        <a:rPr baseline="30000"/>
                        <a:t>nd</a:t>
                      </a:r>
                      <a:r>
                        <a:rPr/>
                        <a:t> Synapse</a:t>
                      </a:r>
                    </a:p>
                  </a:txBody>
                  <a:tcPr marT="127000" marB="76200"/>
                </a:tc>
              </a:tr>
              <a:tr h="457200">
                <a:tc>
                  <a:txBody>
                    <a:bodyPr/>
                    <a:lstStyle/>
                    <a:p>
                      <a:pPr algn="l">
                        <a:defRPr sz="2000"/>
                      </a:pPr>
                      <a:r>
                        <a:rPr/>
                        <a:t>sympathetic</a:t>
                      </a:r>
                    </a:p>
                  </a:txBody>
                  <a:tcPr marT="127000" marB="76200"/>
                </a:tc>
                <a:tc>
                  <a:txBody>
                    <a:bodyPr/>
                    <a:lstStyle/>
                    <a:p>
                      <a:pPr algn="l">
                        <a:defRPr sz="2000"/>
                      </a:pPr>
                      <a:r>
                        <a:rPr/>
                        <a:t>nicotinic</a:t>
                      </a:r>
                    </a:p>
                  </a:txBody>
                  <a:tcPr marT="127000" marB="76200"/>
                </a:tc>
                <a:tc>
                  <a:txBody>
                    <a:bodyPr/>
                    <a:lstStyle/>
                    <a:p>
                      <a:pPr algn="l">
                        <a:defRPr sz="2000"/>
                      </a:pPr>
                      <a:r>
                        <a:rPr/>
                        <a:t>α- or β-adrenergic</a:t>
                      </a:r>
                    </a:p>
                  </a:txBody>
                  <a:tcPr marT="127000" marB="76200"/>
                </a:tc>
              </a:tr>
              <a:tr h="457200">
                <a:tc>
                  <a:txBody>
                    <a:bodyPr/>
                    <a:lstStyle/>
                    <a:p>
                      <a:pPr algn="l">
                        <a:defRPr sz="2000"/>
                      </a:pPr>
                      <a:r>
                        <a:rPr/>
                        <a:t>parasympathetic</a:t>
                      </a:r>
                    </a:p>
                  </a:txBody>
                  <a:tcPr marT="127000" marB="76200"/>
                </a:tc>
                <a:tc>
                  <a:txBody>
                    <a:bodyPr/>
                    <a:lstStyle/>
                    <a:p>
                      <a:pPr algn="l">
                        <a:defRPr sz="2000"/>
                      </a:pPr>
                      <a:r>
                        <a:rPr/>
                        <a:t>nicotinic</a:t>
                      </a:r>
                    </a:p>
                  </a:txBody>
                  <a:tcPr marT="127000" marB="76200"/>
                </a:tc>
                <a:tc>
                  <a:txBody>
                    <a:bodyPr/>
                    <a:lstStyle/>
                    <a:p>
                      <a:pPr algn="l">
                        <a:defRPr sz="2000"/>
                      </a:pPr>
                      <a:r>
                        <a:rPr/>
                        <a:t>muscarinic</a:t>
                      </a:r>
                    </a:p>
                  </a:txBody>
                  <a:tcPr marT="127000" marB="76200"/>
                </a:tc>
              </a:tr>
            </a:tbl>
          </a:graphicData>
        </a:graphic>
      </p:graphicFrame>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Receptor agonists or antagonists and false transmitters at adrenergic synapses</a:t>
            </a:r>
          </a:p>
        </p:txBody>
      </p:sp>
      <p:pic>
        <p:nvPicPr>
          <p:cNvPr id="3" name="Picture 2" descr="adrenag5pic-7c5a5.png"/>
          <p:cNvPicPr>
            <a:picLocks noChangeAspect="1"/>
          </p:cNvPicPr>
          <p:nvPr/>
        </p:nvPicPr>
        <p:blipFill>
          <a:blip r:embed="rId2"/>
          <a:stretch>
            <a:fillRect/>
          </a:stretch>
        </p:blipFill>
        <p:spPr>
          <a:xfrm>
            <a:off x="2384579" y="1143000"/>
            <a:ext cx="7392361" cy="5120640"/>
          </a:xfrm>
          <a:prstGeom prst="rect">
            <a:avLst/>
          </a:prstGeom>
        </p:spPr>
      </p:pic>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Methyldopa is a false transmitter in noradrenergic synapses</a:t>
            </a:r>
          </a:p>
        </p:txBody>
      </p:sp>
      <p:pic>
        <p:nvPicPr>
          <p:cNvPr id="3" name="Picture 2" descr="methyldopa-pic-09e05.png"/>
          <p:cNvPicPr>
            <a:picLocks noChangeAspect="1"/>
          </p:cNvPicPr>
          <p:nvPr/>
        </p:nvPicPr>
        <p:blipFill>
          <a:blip r:embed="rId2"/>
          <a:stretch>
            <a:fillRect/>
          </a:stretch>
        </p:blipFill>
        <p:spPr>
          <a:xfrm>
            <a:off x="2312741" y="1142999"/>
            <a:ext cx="7536036" cy="5120640"/>
          </a:xfrm>
          <a:prstGeom prst="rect">
            <a:avLst/>
          </a:prstGeom>
        </p:spPr>
      </p:pic>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Drugs that act on the membrane transport of monoamine transmitters</a:t>
            </a:r>
          </a:p>
        </p:txBody>
      </p:sp>
      <p:pic>
        <p:nvPicPr>
          <p:cNvPr id="3" name="Picture 2" descr="transporterdrugs2pic-95773.png"/>
          <p:cNvPicPr>
            <a:picLocks noChangeAspect="1"/>
          </p:cNvPicPr>
          <p:nvPr/>
        </p:nvPicPr>
        <p:blipFill>
          <a:blip r:embed="rId2"/>
          <a:stretch>
            <a:fillRect/>
          </a:stretch>
        </p:blipFill>
        <p:spPr>
          <a:xfrm>
            <a:off x="2143411" y="1143000"/>
            <a:ext cx="7874698" cy="5120640"/>
          </a:xfrm>
          <a:prstGeom prst="rect">
            <a:avLst/>
          </a:prstGeom>
        </p:spPr>
      </p:pic>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Degradation of norepinephrine</a:t>
            </a:r>
          </a:p>
        </p:txBody>
      </p:sp>
      <p:pic>
        <p:nvPicPr>
          <p:cNvPr id="3" name="Picture 2" descr="degradationoverview3pic-9e34a.png"/>
          <p:cNvPicPr>
            <a:picLocks noChangeAspect="1"/>
          </p:cNvPicPr>
          <p:nvPr/>
        </p:nvPicPr>
        <p:blipFill>
          <a:blip r:embed="rId2"/>
          <a:stretch>
            <a:fillRect/>
          </a:stretch>
        </p:blipFill>
        <p:spPr>
          <a:xfrm>
            <a:off x="382693" y="2094653"/>
            <a:ext cx="11396132" cy="3217333"/>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Other types of excitable cells</a:t>
            </a:r>
          </a:p>
        </p:txBody>
      </p:sp>
      <p:pic>
        <p:nvPicPr>
          <p:cNvPr id="3" name="Picture 2" descr="other-synapses-pic-2e652.png"/>
          <p:cNvPicPr>
            <a:picLocks noChangeAspect="1"/>
          </p:cNvPicPr>
          <p:nvPr/>
        </p:nvPicPr>
        <p:blipFill>
          <a:blip r:embed="rId2"/>
          <a:stretch>
            <a:fillRect/>
          </a:stretch>
        </p:blipFill>
        <p:spPr>
          <a:xfrm>
            <a:off x="522393" y="1849120"/>
            <a:ext cx="11116733" cy="3708400"/>
          </a:xfrm>
          <a:prstGeom prst="rect">
            <a:avLst/>
          </a:prstGeom>
        </p:spPr>
      </p:pic>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Reaction mechanism of monoamine oxidase (MAO)</a:t>
            </a:r>
          </a:p>
        </p:txBody>
      </p:sp>
      <p:pic>
        <p:nvPicPr>
          <p:cNvPr id="3" name="Picture 2" descr="maomechanism5pic-8baab.png"/>
          <p:cNvPicPr>
            <a:picLocks noChangeAspect="1"/>
          </p:cNvPicPr>
          <p:nvPr/>
        </p:nvPicPr>
        <p:blipFill>
          <a:blip r:embed="rId2"/>
          <a:stretch>
            <a:fillRect/>
          </a:stretch>
        </p:blipFill>
        <p:spPr>
          <a:xfrm>
            <a:off x="1949026" y="1197186"/>
            <a:ext cx="8263466" cy="5012266"/>
          </a:xfrm>
          <a:prstGeom prst="rect">
            <a:avLst/>
          </a:prstGeom>
        </p:spPr>
      </p:pic>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Mechanism-based inhibition of MAO by tranylcypromine</a:t>
            </a:r>
          </a:p>
        </p:txBody>
      </p:sp>
      <p:pic>
        <p:nvPicPr>
          <p:cNvPr id="3" name="Picture 2" descr="tranylcypromine4pic-b77c1.png"/>
          <p:cNvPicPr>
            <a:picLocks noChangeAspect="1"/>
          </p:cNvPicPr>
          <p:nvPr/>
        </p:nvPicPr>
        <p:blipFill>
          <a:blip r:embed="rId2"/>
          <a:stretch>
            <a:fillRect/>
          </a:stretch>
        </p:blipFill>
        <p:spPr>
          <a:xfrm>
            <a:off x="806026" y="1849120"/>
            <a:ext cx="10549467" cy="3708400"/>
          </a:xfrm>
          <a:prstGeom prst="rect">
            <a:avLst/>
          </a:prstGeom>
        </p:spPr>
      </p:pic>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MAO-induced toxicity of MPTP (N-methyl-4-phenyl-tetrahydropyridine)</a:t>
            </a:r>
          </a:p>
        </p:txBody>
      </p:sp>
      <p:pic>
        <p:nvPicPr>
          <p:cNvPr id="3" name="Picture 2" descr="meperidine2pic-f1fa2.png"/>
          <p:cNvPicPr>
            <a:picLocks noChangeAspect="1"/>
          </p:cNvPicPr>
          <p:nvPr/>
        </p:nvPicPr>
        <p:blipFill>
          <a:blip r:embed="rId2"/>
          <a:stretch>
            <a:fillRect/>
          </a:stretch>
        </p:blipFill>
        <p:spPr>
          <a:xfrm>
            <a:off x="2249593" y="2077720"/>
            <a:ext cx="7662331" cy="3251199"/>
          </a:xfrm>
          <a:prstGeom prst="rect">
            <a:avLst/>
          </a:prstGeom>
        </p:spPr>
      </p:pic>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cholinergic receptor agonists</a:t>
            </a:r>
          </a:p>
        </p:txBody>
      </p:sp>
      <p:pic>
        <p:nvPicPr>
          <p:cNvPr id="3" name="Picture 2" descr="cholag2pic-10a2f.png"/>
          <p:cNvPicPr>
            <a:picLocks noChangeAspect="1"/>
          </p:cNvPicPr>
          <p:nvPr/>
        </p:nvPicPr>
        <p:blipFill>
          <a:blip r:embed="rId2"/>
          <a:stretch>
            <a:fillRect/>
          </a:stretch>
        </p:blipFill>
        <p:spPr>
          <a:xfrm>
            <a:off x="2182778" y="1143000"/>
            <a:ext cx="7795963" cy="5120640"/>
          </a:xfrm>
          <a:prstGeom prst="rect">
            <a:avLst/>
          </a:prstGeom>
        </p:spPr>
      </p:pic>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cholinergic receptor antagonists</a:t>
            </a:r>
          </a:p>
        </p:txBody>
      </p:sp>
      <p:pic>
        <p:nvPicPr>
          <p:cNvPr id="3" name="Picture 2" descr="cholant2pic-6945a.png"/>
          <p:cNvPicPr>
            <a:picLocks noChangeAspect="1"/>
          </p:cNvPicPr>
          <p:nvPr/>
        </p:nvPicPr>
        <p:blipFill>
          <a:blip r:embed="rId2"/>
          <a:stretch>
            <a:fillRect/>
          </a:stretch>
        </p:blipFill>
        <p:spPr>
          <a:xfrm>
            <a:off x="2382520" y="1143000"/>
            <a:ext cx="7396480" cy="5120640"/>
          </a:xfrm>
          <a:prstGeom prst="rect">
            <a:avLst/>
          </a:prstGeom>
        </p:spPr>
      </p:pic>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catalytic mechanism of cholinesterase</a:t>
            </a:r>
          </a:p>
        </p:txBody>
      </p:sp>
      <p:pic>
        <p:nvPicPr>
          <p:cNvPr id="3" name="Picture 2" descr="ceslide3pic-ebe82.png"/>
          <p:cNvPicPr>
            <a:picLocks noChangeAspect="1"/>
          </p:cNvPicPr>
          <p:nvPr/>
        </p:nvPicPr>
        <p:blipFill>
          <a:blip r:embed="rId2"/>
          <a:stretch>
            <a:fillRect/>
          </a:stretch>
        </p:blipFill>
        <p:spPr>
          <a:xfrm>
            <a:off x="1960530" y="1143000"/>
            <a:ext cx="8240460" cy="5120640"/>
          </a:xfrm>
          <a:prstGeom prst="rect">
            <a:avLst/>
          </a:prstGeom>
        </p:spPr>
      </p:pic>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Covalent inactivation of cholinesterase by DFP, and its reactivation by pralidoxime</a:t>
            </a:r>
          </a:p>
        </p:txBody>
      </p:sp>
      <p:pic>
        <p:nvPicPr>
          <p:cNvPr id="3" name="Picture 2" descr="dfpslide3pic-b7d25.png"/>
          <p:cNvPicPr>
            <a:picLocks noChangeAspect="1"/>
          </p:cNvPicPr>
          <p:nvPr/>
        </p:nvPicPr>
        <p:blipFill>
          <a:blip r:embed="rId2"/>
          <a:stretch>
            <a:fillRect/>
          </a:stretch>
        </p:blipFill>
        <p:spPr>
          <a:xfrm>
            <a:off x="1358884" y="1143000"/>
            <a:ext cx="9443751" cy="5120640"/>
          </a:xfrm>
          <a:prstGeom prst="rect">
            <a:avLst/>
          </a:prstGeom>
        </p:spPr>
      </p:pic>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cholinesterase inhibitors and of a reactivator</a:t>
            </a:r>
          </a:p>
        </p:txBody>
      </p:sp>
      <p:pic>
        <p:nvPicPr>
          <p:cNvPr id="3" name="Picture 2" descr="ceinhibitors-pic-2b935.png"/>
          <p:cNvPicPr>
            <a:picLocks noChangeAspect="1"/>
          </p:cNvPicPr>
          <p:nvPr/>
        </p:nvPicPr>
        <p:blipFill>
          <a:blip r:embed="rId2"/>
          <a:stretch>
            <a:fillRect/>
          </a:stretch>
        </p:blipFill>
        <p:spPr>
          <a:xfrm>
            <a:off x="2651760" y="1143000"/>
            <a:ext cx="6858000" cy="5120640"/>
          </a:xfrm>
          <a:prstGeom prst="rect">
            <a:avLst/>
          </a:prstGeom>
        </p:spPr>
      </p:pic>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Purine receptor agonists and antagonists</a:t>
            </a:r>
          </a:p>
        </p:txBody>
      </p:sp>
      <p:pic>
        <p:nvPicPr>
          <p:cNvPr id="3" name="Picture 2" descr="purinepic-03527.png"/>
          <p:cNvPicPr>
            <a:picLocks noChangeAspect="1"/>
          </p:cNvPicPr>
          <p:nvPr/>
        </p:nvPicPr>
        <p:blipFill>
          <a:blip r:embed="rId2"/>
          <a:stretch>
            <a:fillRect/>
          </a:stretch>
        </p:blipFill>
        <p:spPr>
          <a:xfrm>
            <a:off x="2098438" y="1143000"/>
            <a:ext cx="7964642" cy="5120640"/>
          </a:xfrm>
          <a:prstGeom prst="rect">
            <a:avLst/>
          </a:prstGeom>
        </p:spPr>
      </p:pic>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Opioid receptor agonists and antagonists</a:t>
            </a:r>
          </a:p>
        </p:txBody>
      </p:sp>
      <p:pic>
        <p:nvPicPr>
          <p:cNvPr id="3" name="Picture 2" descr="opioidspic-ebcfb.png"/>
          <p:cNvPicPr>
            <a:picLocks noChangeAspect="1"/>
          </p:cNvPicPr>
          <p:nvPr/>
        </p:nvPicPr>
        <p:blipFill>
          <a:blip r:embed="rId2"/>
          <a:stretch>
            <a:fillRect/>
          </a:stretch>
        </p:blipFill>
        <p:spPr>
          <a:xfrm>
            <a:off x="822960" y="2132753"/>
            <a:ext cx="10515599" cy="3141133"/>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two driving forces that generate diffusion potentials across membranes</a:t>
            </a:r>
          </a:p>
        </p:txBody>
      </p:sp>
      <p:pic>
        <p:nvPicPr>
          <p:cNvPr id="3" name="Picture 2" descr="float-d1336214-6c41f.png"/>
          <p:cNvPicPr>
            <a:picLocks noChangeAspect="1"/>
          </p:cNvPicPr>
          <p:nvPr/>
        </p:nvPicPr>
        <p:blipFill>
          <a:blip r:embed="rId2"/>
          <a:stretch>
            <a:fillRect/>
          </a:stretch>
        </p:blipFill>
        <p:spPr>
          <a:xfrm>
            <a:off x="2478543" y="1143000"/>
            <a:ext cx="7204434" cy="512064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Equilibrium potentials for the major salt ions</a:t>
            </a:r>
          </a:p>
        </p:txBody>
      </p:sp>
      <p:graphicFrame>
        <p:nvGraphicFramePr>
          <p:cNvPr id="3" name="Table 2"/>
          <p:cNvGraphicFramePr>
            <a:graphicFrameLocks noGrp="1"/>
          </p:cNvGraphicFramePr>
          <p:nvPr/>
        </p:nvGraphicFramePr>
        <p:xfrm>
          <a:off x="2854960" y="2560320"/>
          <a:ext cx="6451600" cy="2286000"/>
        </p:xfrm>
        <a:graphic>
          <a:graphicData uri="http://schemas.openxmlformats.org/drawingml/2006/table">
            <a:tbl>
              <a:tblPr firstRow="1">
                <a:tableStyleId>{5C22544A-7EE6-4342-B048-85BDC9FD1C3A}</a:tableStyleId>
              </a:tblPr>
              <a:tblGrid>
                <a:gridCol w="1397000"/>
                <a:gridCol w="1257300"/>
                <a:gridCol w="1625600"/>
                <a:gridCol w="2171700"/>
              </a:tblGrid>
              <a:tr h="457200">
                <a:tc>
                  <a:txBody>
                    <a:bodyPr/>
                    <a:lstStyle/>
                    <a:p>
                      <a:pPr algn="l">
                        <a:defRPr sz="2000"/>
                      </a:pPr>
                      <a:r>
                        <a:rPr/>
                        <a:t>Ion</a:t>
                      </a:r>
                    </a:p>
                  </a:txBody>
                  <a:tcPr marT="127000" marB="76200"/>
                </a:tc>
                <a:tc>
                  <a:txBody>
                    <a:bodyPr/>
                    <a:lstStyle/>
                    <a:p>
                      <a:pPr algn="ctr">
                        <a:defRPr sz="2000"/>
                      </a:pPr>
                      <a:r>
                        <a:rPr/>
                        <a:t>Cytosolic</a:t>
                      </a:r>
                    </a:p>
                  </a:txBody>
                  <a:tcPr marT="127000" marB="76200"/>
                </a:tc>
                <a:tc>
                  <a:txBody>
                    <a:bodyPr/>
                    <a:lstStyle/>
                    <a:p>
                      <a:pPr algn="ctr">
                        <a:defRPr sz="2000"/>
                      </a:pPr>
                      <a:r>
                        <a:rPr/>
                        <a:t>Extracellular</a:t>
                      </a:r>
                    </a:p>
                  </a:txBody>
                  <a:tcPr marT="127000" marB="76200"/>
                </a:tc>
                <a:tc>
                  <a:txBody>
                    <a:bodyPr/>
                    <a:lstStyle/>
                    <a:p>
                      <a:pPr algn="r">
                        <a:defRPr sz="2000"/>
                      </a:pPr>
                      <a:r>
                        <a:rPr i="1"/>
                        <a:t>E</a:t>
                      </a:r>
                      <a:r>
                        <a:rPr baseline="-20000"/>
                        <a:t>0</a:t>
                      </a:r>
                      <a:r>
                        <a:rPr/>
                        <a:t> at 37</a:t>
                      </a:r>
                      <a:r>
                        <a:rPr baseline="30000"/>
                        <a:t>∘</a:t>
                      </a:r>
                      <a:r>
                        <a:rPr/>
                        <a:t>C</a:t>
                      </a:r>
                    </a:p>
                  </a:txBody>
                  <a:tcPr marT="127000" marB="76200"/>
                </a:tc>
              </a:tr>
              <a:tr h="457200">
                <a:tc>
                  <a:txBody>
                    <a:bodyPr/>
                    <a:lstStyle/>
                    <a:p>
                      <a:pPr algn="l">
                        <a:defRPr sz="2000"/>
                      </a:pPr>
                      <a:r>
                        <a:rPr/>
                        <a:t>K</a:t>
                      </a:r>
                      <a:r>
                        <a:rPr baseline="30000"/>
                        <a:t>+</a:t>
                      </a:r>
                    </a:p>
                  </a:txBody>
                  <a:tcPr marT="127000" marB="76200"/>
                </a:tc>
                <a:tc>
                  <a:txBody>
                    <a:bodyPr/>
                    <a:lstStyle/>
                    <a:p>
                      <a:pPr algn="ctr">
                        <a:defRPr sz="2000"/>
                      </a:pPr>
                      <a:r>
                        <a:rPr/>
                        <a:t>150 mM</a:t>
                      </a:r>
                    </a:p>
                  </a:txBody>
                  <a:tcPr marT="127000" marB="76200"/>
                </a:tc>
                <a:tc>
                  <a:txBody>
                    <a:bodyPr/>
                    <a:lstStyle/>
                    <a:p>
                      <a:pPr algn="ctr">
                        <a:defRPr sz="2000"/>
                      </a:pPr>
                      <a:r>
                        <a:rPr/>
                        <a:t>6 mM</a:t>
                      </a:r>
                    </a:p>
                  </a:txBody>
                  <a:tcPr marT="127000" marB="76200"/>
                </a:tc>
                <a:tc>
                  <a:txBody>
                    <a:bodyPr/>
                    <a:lstStyle/>
                    <a:p>
                      <a:pPr algn="r">
                        <a:defRPr sz="2000"/>
                      </a:pPr>
                      <a:r>
                        <a:rPr/>
                        <a:t>– 86 mV</a:t>
                      </a:r>
                    </a:p>
                  </a:txBody>
                  <a:tcPr marT="127000" marB="76200"/>
                </a:tc>
              </a:tr>
              <a:tr h="457200">
                <a:tc>
                  <a:txBody>
                    <a:bodyPr/>
                    <a:lstStyle/>
                    <a:p>
                      <a:pPr algn="l">
                        <a:defRPr sz="2000"/>
                      </a:pPr>
                      <a:r>
                        <a:rPr/>
                        <a:t>Na</a:t>
                      </a:r>
                      <a:r>
                        <a:rPr baseline="30000"/>
                        <a:t>+</a:t>
                      </a:r>
                    </a:p>
                  </a:txBody>
                  <a:tcPr marT="127000" marB="76200"/>
                </a:tc>
                <a:tc>
                  <a:txBody>
                    <a:bodyPr/>
                    <a:lstStyle/>
                    <a:p>
                      <a:pPr algn="ctr">
                        <a:defRPr sz="2000"/>
                      </a:pPr>
                      <a:r>
                        <a:rPr/>
                        <a:t>15 mM</a:t>
                      </a:r>
                    </a:p>
                  </a:txBody>
                  <a:tcPr marT="127000" marB="76200"/>
                </a:tc>
                <a:tc>
                  <a:txBody>
                    <a:bodyPr/>
                    <a:lstStyle/>
                    <a:p>
                      <a:pPr algn="ctr">
                        <a:defRPr sz="2000"/>
                      </a:pPr>
                      <a:r>
                        <a:rPr/>
                        <a:t>150 mM</a:t>
                      </a:r>
                    </a:p>
                  </a:txBody>
                  <a:tcPr marT="127000" marB="76200"/>
                </a:tc>
                <a:tc>
                  <a:txBody>
                    <a:bodyPr/>
                    <a:lstStyle/>
                    <a:p>
                      <a:pPr algn="r">
                        <a:defRPr sz="2000"/>
                      </a:pPr>
                      <a:r>
                        <a:rPr/>
                        <a:t>+ 62 mV</a:t>
                      </a:r>
                    </a:p>
                  </a:txBody>
                  <a:tcPr marT="127000" marB="76200"/>
                </a:tc>
              </a:tr>
              <a:tr h="457200">
                <a:tc>
                  <a:txBody>
                    <a:bodyPr/>
                    <a:lstStyle/>
                    <a:p>
                      <a:pPr algn="l">
                        <a:defRPr sz="2000"/>
                      </a:pPr>
                      <a:r>
                        <a:rPr/>
                        <a:t>Ca</a:t>
                      </a:r>
                      <a:r>
                        <a:rPr baseline="30000"/>
                        <a:t>++</a:t>
                      </a:r>
                    </a:p>
                  </a:txBody>
                  <a:tcPr marT="127000" marB="76200"/>
                </a:tc>
                <a:tc>
                  <a:txBody>
                    <a:bodyPr/>
                    <a:lstStyle/>
                    <a:p>
                      <a:pPr algn="ctr">
                        <a:defRPr sz="2000"/>
                      </a:pPr>
                      <a:r>
                        <a:rPr/>
                        <a:t>100 </a:t>
                      </a:r>
                      <a:r>
                        <a:rPr/>
                        <a:t>n</a:t>
                      </a:r>
                      <a:r>
                        <a:rPr/>
                        <a:t>M</a:t>
                      </a:r>
                    </a:p>
                  </a:txBody>
                  <a:tcPr marT="127000" marB="76200"/>
                </a:tc>
                <a:tc>
                  <a:txBody>
                    <a:bodyPr/>
                    <a:lstStyle/>
                    <a:p>
                      <a:pPr algn="ctr">
                        <a:defRPr sz="2000"/>
                      </a:pPr>
                      <a:r>
                        <a:rPr/>
                        <a:t>1.2 mM</a:t>
                      </a:r>
                    </a:p>
                  </a:txBody>
                  <a:tcPr marT="127000" marB="76200"/>
                </a:tc>
                <a:tc>
                  <a:txBody>
                    <a:bodyPr/>
                    <a:lstStyle/>
                    <a:p>
                      <a:pPr algn="r">
                        <a:defRPr sz="2000"/>
                      </a:pPr>
                      <a:r>
                        <a:rPr/>
                        <a:t>+ 126 mV</a:t>
                      </a:r>
                    </a:p>
                  </a:txBody>
                  <a:tcPr marT="127000" marB="76200"/>
                </a:tc>
              </a:tr>
              <a:tr h="457200">
                <a:tc>
                  <a:txBody>
                    <a:bodyPr/>
                    <a:lstStyle/>
                    <a:p>
                      <a:pPr algn="l">
                        <a:defRPr sz="2000"/>
                      </a:pPr>
                      <a:r>
                        <a:rPr/>
                        <a:t>Cl</a:t>
                      </a:r>
                      <a:r>
                        <a:rPr baseline="30000"/>
                        <a:t>−</a:t>
                      </a:r>
                    </a:p>
                  </a:txBody>
                  <a:tcPr marT="127000" marB="76200"/>
                </a:tc>
                <a:tc>
                  <a:txBody>
                    <a:bodyPr/>
                    <a:lstStyle/>
                    <a:p>
                      <a:pPr algn="ctr">
                        <a:defRPr sz="2000"/>
                      </a:pPr>
                      <a:r>
                        <a:rPr/>
                        <a:t>9 mM</a:t>
                      </a:r>
                    </a:p>
                  </a:txBody>
                  <a:tcPr marT="127000" marB="76200"/>
                </a:tc>
                <a:tc>
                  <a:txBody>
                    <a:bodyPr/>
                    <a:lstStyle/>
                    <a:p>
                      <a:pPr algn="ctr">
                        <a:defRPr sz="2000"/>
                      </a:pPr>
                      <a:r>
                        <a:rPr/>
                        <a:t>150 mM</a:t>
                      </a:r>
                    </a:p>
                  </a:txBody>
                  <a:tcPr marT="127000" marB="76200"/>
                </a:tc>
                <a:tc>
                  <a:txBody>
                    <a:bodyPr/>
                    <a:lstStyle/>
                    <a:p>
                      <a:pPr algn="r">
                        <a:defRPr sz="2000"/>
                      </a:pPr>
                      <a:r>
                        <a:rPr/>
                        <a:t>– 70 mV</a:t>
                      </a:r>
                    </a:p>
                  </a:txBody>
                  <a:tcPr marT="127000" marB="76200"/>
                </a:tc>
              </a:tr>
            </a:tbl>
          </a:graphicData>
        </a:graphic>
      </p:graphicFrame>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Specific channels control ion permeabilities</a:t>
            </a:r>
          </a:p>
        </p:txBody>
      </p:sp>
      <p:pic>
        <p:nvPicPr>
          <p:cNvPr id="3" name="Picture 2" descr="silly-channel-sketch-5ecde.png"/>
          <p:cNvPicPr>
            <a:picLocks noChangeAspect="1"/>
          </p:cNvPicPr>
          <p:nvPr/>
        </p:nvPicPr>
        <p:blipFill>
          <a:blip r:embed="rId2"/>
          <a:stretch>
            <a:fillRect/>
          </a:stretch>
        </p:blipFill>
        <p:spPr>
          <a:xfrm>
            <a:off x="2522713" y="1143000"/>
            <a:ext cx="7116093" cy="5120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