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G protein-coupled receptors</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FRET detection of G protein binding to adenosine receptors</a:t>
            </a:r>
          </a:p>
        </p:txBody>
      </p:sp>
      <p:pic>
        <p:nvPicPr>
          <p:cNvPr id="3" name="Picture 2" descr="g-binding-color-pic-3193d.png"/>
          <p:cNvPicPr>
            <a:picLocks noChangeAspect="1"/>
          </p:cNvPicPr>
          <p:nvPr/>
        </p:nvPicPr>
        <p:blipFill>
          <a:blip r:embed="rId2"/>
          <a:stretch>
            <a:fillRect/>
          </a:stretch>
        </p:blipFill>
        <p:spPr>
          <a:xfrm>
            <a:off x="365759" y="1745740"/>
            <a:ext cx="11429999" cy="3915159"/>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FRET detection of G protein dissociation</a:t>
            </a:r>
          </a:p>
        </p:txBody>
      </p:sp>
      <p:pic>
        <p:nvPicPr>
          <p:cNvPr id="3" name="Picture 2" descr="g-dissociation-color-pic-740ab.png"/>
          <p:cNvPicPr>
            <a:picLocks noChangeAspect="1"/>
          </p:cNvPicPr>
          <p:nvPr/>
        </p:nvPicPr>
        <p:blipFill>
          <a:blip r:embed="rId2"/>
          <a:stretch>
            <a:fillRect/>
          </a:stretch>
        </p:blipFill>
        <p:spPr>
          <a:xfrm>
            <a:off x="365760" y="1466131"/>
            <a:ext cx="11429999" cy="4474377"/>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 protein effector mechanisms: adenylate cyclase</a:t>
            </a:r>
          </a:p>
        </p:txBody>
      </p:sp>
      <p:pic>
        <p:nvPicPr>
          <p:cNvPr id="3" name="Picture 2" descr="pka-cascade-1f669.png"/>
          <p:cNvPicPr>
            <a:picLocks noChangeAspect="1"/>
          </p:cNvPicPr>
          <p:nvPr/>
        </p:nvPicPr>
        <p:blipFill>
          <a:blip r:embed="rId2"/>
          <a:stretch>
            <a:fillRect/>
          </a:stretch>
        </p:blipFill>
        <p:spPr>
          <a:xfrm>
            <a:off x="365759" y="1484323"/>
            <a:ext cx="11430000" cy="4437993"/>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 protein effector mechanisms: the phospholipase C cascade</a:t>
            </a:r>
          </a:p>
        </p:txBody>
      </p:sp>
      <p:pic>
        <p:nvPicPr>
          <p:cNvPr id="3" name="Picture 2" descr="plc-cascade-pic-c7139.png"/>
          <p:cNvPicPr>
            <a:picLocks noChangeAspect="1"/>
          </p:cNvPicPr>
          <p:nvPr/>
        </p:nvPicPr>
        <p:blipFill>
          <a:blip r:embed="rId2"/>
          <a:stretch>
            <a:fillRect/>
          </a:stretch>
        </p:blipFill>
        <p:spPr>
          <a:xfrm>
            <a:off x="991826" y="1143000"/>
            <a:ext cx="10177867" cy="5120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Summary of G protein effector mechanisms</a:t>
            </a:r>
          </a:p>
        </p:txBody>
      </p:sp>
      <p:pic>
        <p:nvPicPr>
          <p:cNvPr id="3" name="Picture 2" descr="float-a8d9a962-60c53.png"/>
          <p:cNvPicPr>
            <a:picLocks noChangeAspect="1"/>
          </p:cNvPicPr>
          <p:nvPr/>
        </p:nvPicPr>
        <p:blipFill>
          <a:blip r:embed="rId2"/>
          <a:stretch>
            <a:fillRect/>
          </a:stretch>
        </p:blipFill>
        <p:spPr>
          <a:xfrm>
            <a:off x="1774530" y="1143000"/>
            <a:ext cx="8612459" cy="5120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Agonist-specific coupling with GPCRs</a:t>
            </a:r>
          </a:p>
        </p:txBody>
      </p:sp>
      <p:pic>
        <p:nvPicPr>
          <p:cNvPr id="3" name="Picture 2" descr="stimulus-trafficking-slide-pic-fd5fc.png"/>
          <p:cNvPicPr>
            <a:picLocks noChangeAspect="1"/>
          </p:cNvPicPr>
          <p:nvPr/>
        </p:nvPicPr>
        <p:blipFill>
          <a:blip r:embed="rId2"/>
          <a:stretch>
            <a:fillRect/>
          </a:stretch>
        </p:blipFill>
        <p:spPr>
          <a:xfrm>
            <a:off x="1866523" y="1142999"/>
            <a:ext cx="8428472" cy="512064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Agonist-specific coupling of 5-HT</a:t>
            </a:r>
            <a:r>
              <a:rPr baseline="-20000"/>
              <a:t>2</a:t>
            </a:r>
            <a:r>
              <a:rPr/>
              <a:t> receptors</a:t>
            </a:r>
          </a:p>
        </p:txBody>
      </p:sp>
      <p:pic>
        <p:nvPicPr>
          <p:cNvPr id="3" name="Picture 2" descr="coupling-agonists2pic-4694f.png"/>
          <p:cNvPicPr>
            <a:picLocks noChangeAspect="1"/>
          </p:cNvPicPr>
          <p:nvPr/>
        </p:nvPicPr>
        <p:blipFill>
          <a:blip r:embed="rId2"/>
          <a:stretch>
            <a:fillRect/>
          </a:stretch>
        </p:blipFill>
        <p:spPr>
          <a:xfrm>
            <a:off x="2841231" y="1143000"/>
            <a:ext cx="6479057" cy="512064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Substance P and its competitive antagonist CP-96345</a:t>
            </a:r>
          </a:p>
        </p:txBody>
      </p:sp>
      <p:pic>
        <p:nvPicPr>
          <p:cNvPr id="3" name="Picture 2" descr="substance-p-pic-a9947.png"/>
          <p:cNvPicPr>
            <a:picLocks noChangeAspect="1"/>
          </p:cNvPicPr>
          <p:nvPr/>
        </p:nvPicPr>
        <p:blipFill>
          <a:blip r:embed="rId2"/>
          <a:stretch>
            <a:fillRect/>
          </a:stretch>
        </p:blipFill>
        <p:spPr>
          <a:xfrm>
            <a:off x="365760" y="1269153"/>
            <a:ext cx="11429999" cy="4868333"/>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Using receptor chimeras to locate the ligand binding sites of NK receptors</a:t>
            </a:r>
          </a:p>
        </p:txBody>
      </p:sp>
      <p:pic>
        <p:nvPicPr>
          <p:cNvPr id="3" name="Picture 2" descr="chimera-color2pic-83cc1.png"/>
          <p:cNvPicPr>
            <a:picLocks noChangeAspect="1"/>
          </p:cNvPicPr>
          <p:nvPr/>
        </p:nvPicPr>
        <p:blipFill>
          <a:blip r:embed="rId2"/>
          <a:stretch>
            <a:fillRect/>
          </a:stretch>
        </p:blipFill>
        <p:spPr>
          <a:xfrm>
            <a:off x="911152" y="1143000"/>
            <a:ext cx="10339216" cy="512064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Engineered disulfide bonds pinpoint helix movements involved in GPCR function</a:t>
            </a:r>
          </a:p>
        </p:txBody>
      </p:sp>
      <p:pic>
        <p:nvPicPr>
          <p:cNvPr id="3" name="Picture 2" descr="disulfides-color-5692d.png"/>
          <p:cNvPicPr>
            <a:picLocks noChangeAspect="1"/>
          </p:cNvPicPr>
          <p:nvPr/>
        </p:nvPicPr>
        <p:blipFill>
          <a:blip r:embed="rId2"/>
          <a:stretch>
            <a:fillRect/>
          </a:stretch>
        </p:blipFill>
        <p:spPr>
          <a:xfrm>
            <a:off x="3875193" y="1921086"/>
            <a:ext cx="4411133" cy="356446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act on G protein-coupled receptors: Some examples</a:t>
            </a:r>
          </a:p>
        </p:txBody>
      </p:sp>
      <p:graphicFrame>
        <p:nvGraphicFramePr>
          <p:cNvPr id="3" name="Table 2"/>
          <p:cNvGraphicFramePr>
            <a:graphicFrameLocks noGrp="1"/>
          </p:cNvGraphicFramePr>
          <p:nvPr/>
        </p:nvGraphicFramePr>
        <p:xfrm>
          <a:off x="2086610" y="1874519"/>
          <a:ext cx="7988299" cy="3657600"/>
        </p:xfrm>
        <a:graphic>
          <a:graphicData uri="http://schemas.openxmlformats.org/drawingml/2006/table">
            <a:tbl>
              <a:tblPr firstRow="1">
                <a:tableStyleId>{5C22544A-7EE6-4342-B048-85BDC9FD1C3A}</a:tableStyleId>
              </a:tblPr>
              <a:tblGrid>
                <a:gridCol w="1701800"/>
                <a:gridCol w="2349500"/>
                <a:gridCol w="1841500"/>
                <a:gridCol w="2095499"/>
              </a:tblGrid>
              <a:tr h="457200">
                <a:tc>
                  <a:txBody>
                    <a:bodyPr/>
                    <a:lstStyle/>
                    <a:p>
                      <a:pPr algn="l">
                        <a:defRPr sz="2000"/>
                      </a:pPr>
                      <a:r>
                        <a:rPr/>
                        <a:t>Drug</a:t>
                      </a:r>
                    </a:p>
                  </a:txBody>
                  <a:tcPr marT="127000" marB="76200"/>
                </a:tc>
                <a:tc>
                  <a:txBody>
                    <a:bodyPr/>
                    <a:lstStyle/>
                    <a:p>
                      <a:pPr algn="l">
                        <a:defRPr sz="2000"/>
                      </a:pPr>
                      <a:r>
                        <a:rPr/>
                        <a:t>Major receptor</a:t>
                      </a:r>
                    </a:p>
                  </a:txBody>
                  <a:tcPr marT="127000" marB="76200"/>
                </a:tc>
                <a:tc>
                  <a:txBody>
                    <a:bodyPr/>
                    <a:lstStyle/>
                    <a:p>
                      <a:pPr algn="l">
                        <a:defRPr sz="2000"/>
                      </a:pPr>
                      <a:r>
                        <a:rPr/>
                        <a:t>Drug action</a:t>
                      </a:r>
                    </a:p>
                  </a:txBody>
                  <a:tcPr marT="127000" marB="76200"/>
                </a:tc>
                <a:tc>
                  <a:txBody>
                    <a:bodyPr/>
                    <a:lstStyle/>
                    <a:p>
                      <a:pPr algn="l">
                        <a:defRPr sz="2000"/>
                      </a:pPr>
                      <a:r>
                        <a:rPr/>
                        <a:t>Clinical use</a:t>
                      </a:r>
                    </a:p>
                  </a:txBody>
                  <a:tcPr marT="127000" marB="76200"/>
                </a:tc>
              </a:tr>
              <a:tr h="457200">
                <a:tc>
                  <a:txBody>
                    <a:bodyPr/>
                    <a:lstStyle/>
                    <a:p>
                      <a:pPr algn="l">
                        <a:defRPr sz="2000"/>
                      </a:pPr>
                      <a:r>
                        <a:rPr/>
                        <a:t>salbutamol</a:t>
                      </a:r>
                    </a:p>
                  </a:txBody>
                  <a:tcPr marT="127000" marB="76200"/>
                </a:tc>
                <a:tc>
                  <a:txBody>
                    <a:bodyPr/>
                    <a:lstStyle/>
                    <a:p>
                      <a:pPr algn="l">
                        <a:defRPr sz="2000"/>
                      </a:pPr>
                      <a:r>
                        <a:rPr/>
                        <a:t>β</a:t>
                      </a:r>
                      <a:r>
                        <a:rPr baseline="-20000"/>
                        <a:t>2</a:t>
                      </a:r>
                      <a:r>
                        <a:rPr/>
                        <a:t>-adrenergic</a:t>
                      </a:r>
                    </a:p>
                  </a:txBody>
                  <a:tcPr marT="127000" marB="76200"/>
                </a:tc>
                <a:tc>
                  <a:txBody>
                    <a:bodyPr/>
                    <a:lstStyle/>
                    <a:p>
                      <a:pPr algn="l">
                        <a:defRPr sz="2000"/>
                      </a:pPr>
                      <a:r>
                        <a:rPr/>
                        <a:t>partial agonist</a:t>
                      </a:r>
                    </a:p>
                  </a:txBody>
                  <a:tcPr marT="127000" marB="76200"/>
                </a:tc>
                <a:tc>
                  <a:txBody>
                    <a:bodyPr/>
                    <a:lstStyle/>
                    <a:p>
                      <a:pPr algn="l">
                        <a:defRPr sz="2000"/>
                      </a:pPr>
                      <a:r>
                        <a:rPr/>
                        <a:t>bronchodilation</a:t>
                      </a:r>
                    </a:p>
                  </a:txBody>
                  <a:tcPr marT="127000" marB="76200"/>
                </a:tc>
              </a:tr>
              <a:tr h="457200">
                <a:tc>
                  <a:txBody>
                    <a:bodyPr/>
                    <a:lstStyle/>
                    <a:p>
                      <a:pPr algn="l">
                        <a:defRPr sz="2000"/>
                      </a:pPr>
                      <a:r>
                        <a:rPr/>
                        <a:t>fexofenadine</a:t>
                      </a:r>
                    </a:p>
                  </a:txBody>
                  <a:tcPr marT="127000" marB="76200"/>
                </a:tc>
                <a:tc>
                  <a:txBody>
                    <a:bodyPr/>
                    <a:lstStyle/>
                    <a:p>
                      <a:pPr algn="l">
                        <a:defRPr sz="2000"/>
                      </a:pPr>
                      <a:r>
                        <a:rPr/>
                        <a:t>histamine H</a:t>
                      </a:r>
                      <a:r>
                        <a:rPr baseline="-20000"/>
                        <a:t>1</a:t>
                      </a:r>
                    </a:p>
                  </a:txBody>
                  <a:tcPr marT="127000" marB="76200"/>
                </a:tc>
                <a:tc>
                  <a:txBody>
                    <a:bodyPr/>
                    <a:lstStyle/>
                    <a:p>
                      <a:pPr algn="l">
                        <a:defRPr sz="2000"/>
                      </a:pPr>
                      <a:r>
                        <a:rPr/>
                        <a:t>inhibitor</a:t>
                      </a:r>
                    </a:p>
                  </a:txBody>
                  <a:tcPr marT="127000" marB="76200"/>
                </a:tc>
                <a:tc>
                  <a:txBody>
                    <a:bodyPr/>
                    <a:lstStyle/>
                    <a:p>
                      <a:pPr algn="l">
                        <a:defRPr sz="2000"/>
                      </a:pPr>
                      <a:r>
                        <a:rPr/>
                        <a:t>antiallergic</a:t>
                      </a:r>
                    </a:p>
                  </a:txBody>
                  <a:tcPr marT="127000" marB="76200"/>
                </a:tc>
              </a:tr>
              <a:tr h="457200">
                <a:tc>
                  <a:txBody>
                    <a:bodyPr/>
                    <a:lstStyle/>
                    <a:p>
                      <a:pPr algn="l">
                        <a:defRPr sz="2000"/>
                      </a:pPr>
                      <a:r>
                        <a:rPr/>
                        <a:t>atropine</a:t>
                      </a:r>
                    </a:p>
                  </a:txBody>
                  <a:tcPr marT="127000" marB="76200"/>
                </a:tc>
                <a:tc>
                  <a:txBody>
                    <a:bodyPr/>
                    <a:lstStyle/>
                    <a:p>
                      <a:pPr algn="l">
                        <a:defRPr sz="2000"/>
                      </a:pPr>
                      <a:r>
                        <a:rPr/>
                        <a:t>muscarinic</a:t>
                      </a:r>
                    </a:p>
                  </a:txBody>
                  <a:tcPr marT="127000" marB="76200"/>
                </a:tc>
                <a:tc>
                  <a:txBody>
                    <a:bodyPr/>
                    <a:lstStyle/>
                    <a:p>
                      <a:pPr algn="l">
                        <a:defRPr sz="2000"/>
                      </a:pPr>
                      <a:r>
                        <a:rPr/>
                        <a:t>inhibitor</a:t>
                      </a:r>
                    </a:p>
                  </a:txBody>
                  <a:tcPr marT="127000" marB="76200"/>
                </a:tc>
                <a:tc>
                  <a:txBody>
                    <a:bodyPr/>
                    <a:lstStyle/>
                    <a:p>
                      <a:pPr algn="l">
                        <a:defRPr sz="2000"/>
                      </a:pPr>
                      <a:r>
                        <a:rPr/>
                        <a:t>pupil dilation</a:t>
                      </a:r>
                    </a:p>
                  </a:txBody>
                  <a:tcPr marT="127000" marB="76200"/>
                </a:tc>
              </a:tr>
              <a:tr h="457200">
                <a:tc>
                  <a:txBody>
                    <a:bodyPr/>
                    <a:lstStyle/>
                    <a:p>
                      <a:pPr algn="l">
                        <a:defRPr sz="2000"/>
                      </a:pPr>
                      <a:r>
                        <a:rPr/>
                        <a:t>haloperidol</a:t>
                      </a:r>
                    </a:p>
                  </a:txBody>
                  <a:tcPr marT="127000" marB="76200"/>
                </a:tc>
                <a:tc>
                  <a:txBody>
                    <a:bodyPr/>
                    <a:lstStyle/>
                    <a:p>
                      <a:pPr algn="l">
                        <a:defRPr sz="2000"/>
                      </a:pPr>
                      <a:r>
                        <a:rPr/>
                        <a:t>dopamine</a:t>
                      </a:r>
                    </a:p>
                  </a:txBody>
                  <a:tcPr marT="127000" marB="76200"/>
                </a:tc>
                <a:tc>
                  <a:txBody>
                    <a:bodyPr/>
                    <a:lstStyle/>
                    <a:p>
                      <a:pPr algn="l">
                        <a:defRPr sz="2000"/>
                      </a:pPr>
                      <a:r>
                        <a:rPr/>
                        <a:t>inhibitor</a:t>
                      </a:r>
                    </a:p>
                  </a:txBody>
                  <a:tcPr marT="127000" marB="76200"/>
                </a:tc>
                <a:tc>
                  <a:txBody>
                    <a:bodyPr/>
                    <a:lstStyle/>
                    <a:p>
                      <a:pPr algn="l">
                        <a:defRPr sz="2000"/>
                      </a:pPr>
                      <a:r>
                        <a:rPr/>
                        <a:t>antipsychotic</a:t>
                      </a:r>
                    </a:p>
                  </a:txBody>
                  <a:tcPr marT="127000" marB="76200"/>
                </a:tc>
              </a:tr>
              <a:tr h="457200">
                <a:tc>
                  <a:txBody>
                    <a:bodyPr/>
                    <a:lstStyle/>
                    <a:p>
                      <a:pPr algn="l">
                        <a:defRPr sz="2000"/>
                      </a:pPr>
                      <a:r>
                        <a:rPr/>
                        <a:t>morphine</a:t>
                      </a:r>
                    </a:p>
                  </a:txBody>
                  <a:tcPr marT="127000" marB="76200"/>
                </a:tc>
                <a:tc>
                  <a:txBody>
                    <a:bodyPr/>
                    <a:lstStyle/>
                    <a:p>
                      <a:pPr algn="l">
                        <a:defRPr sz="2000"/>
                      </a:pPr>
                      <a:r>
                        <a:rPr/>
                        <a:t>opioid</a:t>
                      </a:r>
                    </a:p>
                  </a:txBody>
                  <a:tcPr marT="127000" marB="76200"/>
                </a:tc>
                <a:tc>
                  <a:txBody>
                    <a:bodyPr/>
                    <a:lstStyle/>
                    <a:p>
                      <a:pPr algn="l">
                        <a:defRPr sz="2000"/>
                      </a:pPr>
                      <a:r>
                        <a:rPr/>
                        <a:t>agonist</a:t>
                      </a:r>
                    </a:p>
                  </a:txBody>
                  <a:tcPr marT="127000" marB="76200"/>
                </a:tc>
                <a:tc>
                  <a:txBody>
                    <a:bodyPr/>
                    <a:lstStyle/>
                    <a:p>
                      <a:pPr algn="l">
                        <a:defRPr sz="2000"/>
                      </a:pPr>
                      <a:r>
                        <a:rPr/>
                        <a:t>pain killer</a:t>
                      </a:r>
                    </a:p>
                  </a:txBody>
                  <a:tcPr marT="127000" marB="76200"/>
                </a:tc>
              </a:tr>
              <a:tr h="457200">
                <a:tc>
                  <a:txBody>
                    <a:bodyPr/>
                    <a:lstStyle/>
                    <a:p>
                      <a:pPr algn="l">
                        <a:defRPr sz="2000"/>
                      </a:pPr>
                      <a:r>
                        <a:rPr/>
                        <a:t>losartan</a:t>
                      </a:r>
                    </a:p>
                  </a:txBody>
                  <a:tcPr marT="127000" marB="76200"/>
                </a:tc>
                <a:tc>
                  <a:txBody>
                    <a:bodyPr/>
                    <a:lstStyle/>
                    <a:p>
                      <a:pPr algn="l">
                        <a:defRPr sz="2000"/>
                      </a:pPr>
                      <a:r>
                        <a:rPr/>
                        <a:t>angiotensin</a:t>
                      </a:r>
                    </a:p>
                  </a:txBody>
                  <a:tcPr marT="127000" marB="76200"/>
                </a:tc>
                <a:tc>
                  <a:txBody>
                    <a:bodyPr/>
                    <a:lstStyle/>
                    <a:p>
                      <a:pPr algn="l">
                        <a:defRPr sz="2000"/>
                      </a:pPr>
                      <a:r>
                        <a:rPr/>
                        <a:t>inhibitor</a:t>
                      </a:r>
                    </a:p>
                  </a:txBody>
                  <a:tcPr marT="127000" marB="76200"/>
                </a:tc>
                <a:tc>
                  <a:txBody>
                    <a:bodyPr/>
                    <a:lstStyle/>
                    <a:p>
                      <a:pPr algn="l">
                        <a:defRPr sz="2000"/>
                      </a:pPr>
                      <a:r>
                        <a:rPr/>
                        <a:t>antihypertensive</a:t>
                      </a:r>
                    </a:p>
                  </a:txBody>
                  <a:tcPr marT="127000" marB="76200"/>
                </a:tc>
              </a:tr>
              <a:tr h="457200">
                <a:tc>
                  <a:txBody>
                    <a:bodyPr/>
                    <a:lstStyle/>
                    <a:p>
                      <a:pPr algn="l">
                        <a:defRPr sz="2000"/>
                      </a:pPr>
                      <a:r>
                        <a:rPr/>
                        <a:t>clopidogrel</a:t>
                      </a:r>
                    </a:p>
                  </a:txBody>
                  <a:tcPr marT="127000" marB="76200"/>
                </a:tc>
                <a:tc>
                  <a:txBody>
                    <a:bodyPr/>
                    <a:lstStyle/>
                    <a:p>
                      <a:pPr algn="l">
                        <a:defRPr sz="2000"/>
                      </a:pPr>
                      <a:r>
                        <a:rPr/>
                        <a:t>adenosine</a:t>
                      </a:r>
                    </a:p>
                  </a:txBody>
                  <a:tcPr marT="127000" marB="76200"/>
                </a:tc>
                <a:tc>
                  <a:txBody>
                    <a:bodyPr/>
                    <a:lstStyle/>
                    <a:p>
                      <a:pPr algn="l">
                        <a:defRPr sz="2000"/>
                      </a:pPr>
                      <a:r>
                        <a:rPr/>
                        <a:t>inhibitor</a:t>
                      </a:r>
                    </a:p>
                  </a:txBody>
                  <a:tcPr marT="127000" marB="76200"/>
                </a:tc>
                <a:tc>
                  <a:txBody>
                    <a:bodyPr/>
                    <a:lstStyle/>
                    <a:p>
                      <a:pPr algn="l">
                        <a:defRPr sz="2000"/>
                      </a:pPr>
                      <a:r>
                        <a:rPr/>
                        <a:t>anticoagulation</a:t>
                      </a:r>
                    </a:p>
                  </a:txBody>
                  <a:tcPr marT="127000" marB="76200"/>
                </a:tc>
              </a:tr>
            </a:tbl>
          </a:graphicData>
        </a:graphic>
      </p:graphicFrame>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Protonation of residue E134 of rhodopsin in response to light stimulation</a:t>
            </a:r>
          </a:p>
        </p:txBody>
      </p:sp>
      <p:pic>
        <p:nvPicPr>
          <p:cNvPr id="3" name="Picture 2" descr="dry-protonation-slide-pic-b1ba1.png"/>
          <p:cNvPicPr>
            <a:picLocks noChangeAspect="1"/>
          </p:cNvPicPr>
          <p:nvPr/>
        </p:nvPicPr>
        <p:blipFill>
          <a:blip r:embed="rId2"/>
          <a:stretch>
            <a:fillRect/>
          </a:stretch>
        </p:blipFill>
        <p:spPr>
          <a:xfrm>
            <a:off x="1085426" y="1303019"/>
            <a:ext cx="9990667" cy="48006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Protease-activated GPCRs</a:t>
            </a:r>
          </a:p>
        </p:txBody>
      </p:sp>
      <p:pic>
        <p:nvPicPr>
          <p:cNvPr id="3" name="Picture 2" descr="par-sketch-7ce4b.png"/>
          <p:cNvPicPr>
            <a:picLocks noChangeAspect="1"/>
          </p:cNvPicPr>
          <p:nvPr/>
        </p:nvPicPr>
        <p:blipFill>
          <a:blip r:embed="rId2"/>
          <a:stretch>
            <a:fillRect/>
          </a:stretch>
        </p:blipFill>
        <p:spPr>
          <a:xfrm>
            <a:off x="1246293" y="1921086"/>
            <a:ext cx="9668932" cy="356446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Pharmacological inhibition of protease-activated receptors</a:t>
            </a:r>
          </a:p>
        </p:txBody>
      </p:sp>
      <p:pic>
        <p:nvPicPr>
          <p:cNvPr id="3" name="Picture 2" descr="parslide2pic-59ca9.png"/>
          <p:cNvPicPr>
            <a:picLocks noChangeAspect="1"/>
          </p:cNvPicPr>
          <p:nvPr/>
        </p:nvPicPr>
        <p:blipFill>
          <a:blip r:embed="rId2"/>
          <a:stretch>
            <a:fillRect/>
          </a:stretch>
        </p:blipFill>
        <p:spPr>
          <a:xfrm>
            <a:off x="1843193" y="1531619"/>
            <a:ext cx="8475133" cy="434340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GPCR oligomerization</a:t>
            </a:r>
          </a:p>
        </p:txBody>
      </p:sp>
      <p:sp>
        <p:nvSpPr>
          <p:cNvPr id="3" name="Content Placeholder 2"/>
          <p:cNvSpPr>
            <a:spLocks noGrp="1"/>
          </p:cNvSpPr>
          <p:nvPr>
            <p:ph idx="1"/>
          </p:nvPr>
        </p:nvSpPr>
        <p:spPr/>
        <p:txBody>
          <a:bodyPr anchor="ctr"/>
          <a:lstStyle/>
          <a:p>
            <a:pPr lvl="2" algn="l"/>
            <a:r>
              <a:rPr/>
              <a:t>Oligomers can comprise identical or different subunits</a:t>
            </a:r>
          </a:p>
          <a:p>
            <a:pPr lvl="2" algn="l"/>
            <a:r>
              <a:rPr/>
              <a:t>Potential for cooperativity</a:t>
            </a:r>
          </a:p>
          <a:p>
            <a:pPr lvl="2" algn="l"/>
            <a:r>
              <a:rPr/>
              <a:t>Potential for novel ligand specificity</a:t>
            </a:r>
          </a:p>
          <a:p>
            <a:pPr lvl="2" algn="l"/>
            <a:r>
              <a:rPr/>
              <a:t>When receptors for antagonistic mediators form heterodimers, these mediators can “duke it out” already at the cell surface, reducing noise inside the cell</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Functional specialization in GABA</a:t>
            </a:r>
            <a:r>
              <a:rPr baseline="-20000"/>
              <a:t>B</a:t>
            </a:r>
            <a:r>
              <a:rPr/>
              <a:t> receptor heterodimers</a:t>
            </a:r>
          </a:p>
        </p:txBody>
      </p:sp>
      <p:pic>
        <p:nvPicPr>
          <p:cNvPr id="3" name="Picture 2" descr="gabadimers-color-pic-0f1ae.png"/>
          <p:cNvPicPr>
            <a:picLocks noChangeAspect="1"/>
          </p:cNvPicPr>
          <p:nvPr/>
        </p:nvPicPr>
        <p:blipFill>
          <a:blip r:embed="rId2"/>
          <a:stretch>
            <a:fillRect/>
          </a:stretch>
        </p:blipFill>
        <p:spPr>
          <a:xfrm>
            <a:off x="365760" y="1652306"/>
            <a:ext cx="11429999" cy="4102027"/>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Bivalent agonists of muscarinic acetylcholine receptors</a:t>
            </a:r>
          </a:p>
        </p:txBody>
      </p:sp>
      <p:pic>
        <p:nvPicPr>
          <p:cNvPr id="3" name="Picture 2" descr="bisthiadiazoleslidepic-4efbc.png"/>
          <p:cNvPicPr>
            <a:picLocks noChangeAspect="1"/>
          </p:cNvPicPr>
          <p:nvPr/>
        </p:nvPicPr>
        <p:blipFill>
          <a:blip r:embed="rId2"/>
          <a:stretch>
            <a:fillRect/>
          </a:stretch>
        </p:blipFill>
        <p:spPr>
          <a:xfrm>
            <a:off x="365760" y="1921704"/>
            <a:ext cx="11429999" cy="3563231"/>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Novel receptor specificity: selective activation of κδ opioid receptor hetero-oligomers by a monovalent ligand</a:t>
            </a:r>
          </a:p>
        </p:txBody>
      </p:sp>
      <p:pic>
        <p:nvPicPr>
          <p:cNvPr id="3" name="Picture 2" descr="gntislidepic-abdbb.png"/>
          <p:cNvPicPr>
            <a:picLocks noChangeAspect="1"/>
          </p:cNvPicPr>
          <p:nvPr/>
        </p:nvPicPr>
        <p:blipFill>
          <a:blip r:embed="rId2"/>
          <a:stretch>
            <a:fillRect/>
          </a:stretch>
        </p:blipFill>
        <p:spPr>
          <a:xfrm>
            <a:off x="365760" y="1740869"/>
            <a:ext cx="11429998" cy="3924900"/>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Could receptor heterodimers be targeted with heterodimeric drugs?</a:t>
            </a:r>
          </a:p>
        </p:txBody>
      </p:sp>
      <p:pic>
        <p:nvPicPr>
          <p:cNvPr id="3" name="Picture 2" descr="heterodimer-sketch-5bd1a.png"/>
          <p:cNvPicPr>
            <a:picLocks noChangeAspect="1"/>
          </p:cNvPicPr>
          <p:nvPr/>
        </p:nvPicPr>
        <p:blipFill>
          <a:blip r:embed="rId2"/>
          <a:stretch>
            <a:fillRect/>
          </a:stretch>
        </p:blipFill>
        <p:spPr>
          <a:xfrm>
            <a:off x="2215726" y="1794086"/>
            <a:ext cx="7730065" cy="3818466"/>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GPCR deactivation by phosphorylation and endocytosis</a:t>
            </a:r>
          </a:p>
        </p:txBody>
      </p:sp>
      <p:pic>
        <p:nvPicPr>
          <p:cNvPr id="3" name="Picture 2" descr="arrestin-sketch-0a40b.png"/>
          <p:cNvPicPr>
            <a:picLocks noChangeAspect="1"/>
          </p:cNvPicPr>
          <p:nvPr/>
        </p:nvPicPr>
        <p:blipFill>
          <a:blip r:embed="rId2"/>
          <a:stretch>
            <a:fillRect/>
          </a:stretch>
        </p:blipFill>
        <p:spPr>
          <a:xfrm>
            <a:off x="2128692" y="1143000"/>
            <a:ext cx="7904136" cy="512064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GPCR kinase 2 knockout attenuates tachyphylaxis of cardial β-receptors</a:t>
            </a:r>
          </a:p>
        </p:txBody>
      </p:sp>
      <p:pic>
        <p:nvPicPr>
          <p:cNvPr id="3" name="Picture 2" descr="kinase-ko-color-743e6.png"/>
          <p:cNvPicPr>
            <a:picLocks noChangeAspect="1"/>
          </p:cNvPicPr>
          <p:nvPr/>
        </p:nvPicPr>
        <p:blipFill>
          <a:blip r:embed="rId2"/>
          <a:stretch>
            <a:fillRect/>
          </a:stretch>
        </p:blipFill>
        <p:spPr>
          <a:xfrm>
            <a:off x="2922693" y="1408853"/>
            <a:ext cx="6316133" cy="4588933"/>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Rhodopsin as a model system of GPCR structure and function</a:t>
            </a:r>
          </a:p>
        </p:txBody>
      </p:sp>
      <p:pic>
        <p:nvPicPr>
          <p:cNvPr id="3" name="Picture 2" descr="rhodopsin-6bd9d.jpg"/>
          <p:cNvPicPr>
            <a:picLocks noChangeAspect="1"/>
          </p:cNvPicPr>
          <p:nvPr/>
        </p:nvPicPr>
        <p:blipFill>
          <a:blip r:embed="rId2"/>
          <a:stretch>
            <a:fillRect/>
          </a:stretch>
        </p:blipFill>
        <p:spPr>
          <a:xfrm>
            <a:off x="4652150" y="1143000"/>
            <a:ext cx="2857219" cy="512064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Knock-down of arrestin may </a:t>
            </a:r>
            <a:r>
              <a:rPr i="1"/>
              <a:t>reduce</a:t>
            </a:r>
            <a:r>
              <a:rPr/>
              <a:t> GPCR-mediated signals</a:t>
            </a:r>
          </a:p>
        </p:txBody>
      </p:sp>
      <p:pic>
        <p:nvPicPr>
          <p:cNvPr id="3" name="Picture 2" descr="erk-color-845a3.png"/>
          <p:cNvPicPr>
            <a:picLocks noChangeAspect="1"/>
          </p:cNvPicPr>
          <p:nvPr/>
        </p:nvPicPr>
        <p:blipFill>
          <a:blip r:embed="rId2"/>
          <a:stretch>
            <a:fillRect/>
          </a:stretch>
        </p:blipFill>
        <p:spPr>
          <a:xfrm>
            <a:off x="2629162" y="1143000"/>
            <a:ext cx="6903194" cy="512064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Membrane disks in the outer segments of retinal photoreceptors</a:t>
            </a:r>
          </a:p>
        </p:txBody>
      </p:sp>
      <p:pic>
        <p:nvPicPr>
          <p:cNvPr id="3" name="Picture 2" descr="rods-cropped-plos-02c67.jpg"/>
          <p:cNvPicPr>
            <a:picLocks noChangeAspect="1"/>
          </p:cNvPicPr>
          <p:nvPr/>
        </p:nvPicPr>
        <p:blipFill>
          <a:blip r:embed="rId2"/>
          <a:stretch>
            <a:fillRect/>
          </a:stretch>
        </p:blipFill>
        <p:spPr>
          <a:xfrm>
            <a:off x="3448133" y="1143000"/>
            <a:ext cx="5265254" cy="512064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Light harvesting by stacked disks in photoreceptors</a:t>
            </a:r>
          </a:p>
        </p:txBody>
      </p:sp>
      <p:pic>
        <p:nvPicPr>
          <p:cNvPr id="3" name="Picture 2" descr="rods-d6b50.png"/>
          <p:cNvPicPr>
            <a:picLocks noChangeAspect="1"/>
          </p:cNvPicPr>
          <p:nvPr/>
        </p:nvPicPr>
        <p:blipFill>
          <a:blip r:embed="rId2"/>
          <a:stretch>
            <a:fillRect/>
          </a:stretch>
        </p:blipFill>
        <p:spPr>
          <a:xfrm>
            <a:off x="382693" y="1548553"/>
            <a:ext cx="11396132" cy="4309533"/>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Rhodopsin in the ground state and the activated state</a:t>
            </a:r>
          </a:p>
        </p:txBody>
      </p:sp>
      <p:pic>
        <p:nvPicPr>
          <p:cNvPr id="3" name="Picture 2" descr="rhodopsin-pic-d6ddd.jpg"/>
          <p:cNvPicPr>
            <a:picLocks noChangeAspect="1"/>
          </p:cNvPicPr>
          <p:nvPr/>
        </p:nvPicPr>
        <p:blipFill>
          <a:blip r:embed="rId2"/>
          <a:stretch>
            <a:fillRect/>
          </a:stretch>
        </p:blipFill>
        <p:spPr>
          <a:xfrm>
            <a:off x="3113767" y="1143000"/>
            <a:ext cx="5933986" cy="512064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GPCR structure</a:t>
            </a:r>
          </a:p>
        </p:txBody>
      </p:sp>
      <p:pic>
        <p:nvPicPr>
          <p:cNvPr id="3" name="Picture 2" descr="snake-color2-cdcaf.png"/>
          <p:cNvPicPr>
            <a:picLocks noChangeAspect="1"/>
          </p:cNvPicPr>
          <p:nvPr/>
        </p:nvPicPr>
        <p:blipFill>
          <a:blip r:embed="rId2"/>
          <a:stretch>
            <a:fillRect/>
          </a:stretch>
        </p:blipFill>
        <p:spPr>
          <a:xfrm>
            <a:off x="641502" y="1143000"/>
            <a:ext cx="10878515" cy="512064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G protein cycle</a:t>
            </a:r>
          </a:p>
        </p:txBody>
      </p:sp>
      <p:pic>
        <p:nvPicPr>
          <p:cNvPr id="3" name="Picture 2" descr="gcycle-color-0915d.png"/>
          <p:cNvPicPr>
            <a:picLocks noChangeAspect="1"/>
          </p:cNvPicPr>
          <p:nvPr/>
        </p:nvPicPr>
        <p:blipFill>
          <a:blip r:embed="rId2"/>
          <a:stretch>
            <a:fillRect/>
          </a:stretch>
        </p:blipFill>
        <p:spPr>
          <a:xfrm>
            <a:off x="1536740" y="1143000"/>
            <a:ext cx="9088039" cy="512064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fluorophore in green-fluorescent protein forms autocatalytically</a:t>
            </a:r>
          </a:p>
        </p:txBody>
      </p:sp>
      <p:pic>
        <p:nvPicPr>
          <p:cNvPr id="3" name="Picture 2" descr="chromophore-pic-288ec.png"/>
          <p:cNvPicPr>
            <a:picLocks noChangeAspect="1"/>
          </p:cNvPicPr>
          <p:nvPr/>
        </p:nvPicPr>
        <p:blipFill>
          <a:blip r:embed="rId2"/>
          <a:stretch>
            <a:fillRect/>
          </a:stretch>
        </p:blipFill>
        <p:spPr>
          <a:xfrm>
            <a:off x="399626" y="2378286"/>
            <a:ext cx="11362264" cy="26500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