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7BE"/>
    <a:srgbClr val="2D61B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00"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 Type="http://schemas.openxmlformats.org/officeDocument/2006/relationships/tableStyles" Target="tableStyles.xml"/><Relationship Id="rId4" Type="http://schemas.openxmlformats.org/officeDocument/2006/relationships/viewProps" Target="viewProps.xml"/><Relationship Id="rId3" Type="http://schemas.openxmlformats.org/officeDocument/2006/relationships/presProps" Target="presProps.xml"/><Relationship Id="rId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hapter_titl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86050"/>
            <a:ext cx="9144000" cy="824230"/>
          </a:xfrm>
        </p:spPr>
        <p:txBody>
          <a:bodyPr anchor="b"/>
          <a:lstStyle>
            <a:lvl1pPr algn="ctr">
              <a:defRPr sz="4800">
                <a:latin typeface="+mj-lt"/>
              </a:defRPr>
            </a:lvl1pPr>
          </a:lstStyle>
          <a:p>
            <a:r>
              <a:rPr lang="en-US"/>
              <a:t>Click to edit Master title style</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p:txBody>
          <a:bodyPr/>
          <a:lstStyle>
            <a:lvl1pPr eaLnBrk="1" fontAlgn="auto" latinLnBrk="0" hangingPunct="1">
              <a:defRPr/>
            </a:lvl1pPr>
            <a:lvl2pPr marL="720090" indent="-467995" eaLnBrk="1" fontAlgn="auto" latinLnBrk="0" hangingPunct="1">
              <a:buClrTx/>
              <a:buFont typeface="+mj-lt"/>
              <a:buAutoNum type="arabicPeriod"/>
              <a:defRPr/>
            </a:lvl2pPr>
            <a:lvl3pPr marL="720090" indent="-431800" eaLnBrk="1" fontAlgn="auto" latinLnBrk="0" hangingPunct="1">
              <a:buClrTx/>
              <a:buFont typeface="Arial" panose="020B0604020202020204" pitchFamily="34" charset="0"/>
              <a:buChar char="•"/>
              <a:defRPr/>
            </a:lvl3pPr>
            <a:lvl4pPr marL="1296035" indent="-467995" eaLnBrk="1" fontAlgn="auto" latinLnBrk="0" hangingPunct="1">
              <a:spcBef>
                <a:spcPts val="500"/>
              </a:spcBef>
              <a:buClrTx/>
              <a:buFont typeface="+mj-lt"/>
              <a:buAutoNum type="alphaLcParenR"/>
              <a:defRPr/>
            </a:lvl4pPr>
            <a:lvl5pPr marL="1296035" indent="-431800" eaLnBrk="1" fontAlgn="auto" latinLnBrk="0" hangingPunct="1">
              <a:spcBef>
                <a:spcPts val="500"/>
              </a:spcBef>
              <a:buClrTx/>
              <a:buFont typeface="Arial" panose="020B0604020202020204" pitchFamily="34" charset="0"/>
              <a:buChar char="◦"/>
              <a:defRPr/>
            </a:lvl5pPr>
          </a:lstStyle>
          <a:p>
            <a:pPr lvl="0"/>
            <a:r>
              <a:rPr lang="en-US"/>
              <a:t>Level 0 is a plain paragraph, without formatting</a:t>
            </a:r>
            <a:endParaRPr lang="en-US"/>
          </a:p>
          <a:p>
            <a:pPr lvl="1"/>
            <a:r>
              <a:rPr lang="en-US"/>
              <a:t>Level 1 is an outer numbered item </a:t>
            </a:r>
            <a:endParaRPr lang="en-US"/>
          </a:p>
          <a:p>
            <a:pPr lvl="2"/>
            <a:r>
              <a:rPr lang="en-US"/>
              <a:t>Level 2 is an outer bulleted item</a:t>
            </a:r>
            <a:endParaRPr lang="en-US"/>
          </a:p>
          <a:p>
            <a:pPr lvl="3"/>
            <a:r>
              <a:rPr lang="en-US"/>
              <a:t>Level 3 is an inner numbered item </a:t>
            </a:r>
            <a:endParaRPr lang="en-US"/>
          </a:p>
          <a:p>
            <a:pPr lvl="4"/>
            <a:r>
              <a:rPr lang="en-US"/>
              <a:t>Level 4 is an inner bulleted item</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a:xfrm>
            <a:off x="1616075" y="1243965"/>
            <a:ext cx="8597900" cy="4932680"/>
          </a:xfrm>
        </p:spPr>
        <p:txBody>
          <a:bodyPr/>
          <a:lstStyle>
            <a:lvl1pPr eaLnBrk="1" fontAlgn="auto" latinLnBrk="0" hangingPunct="1">
              <a:spcBef>
                <a:spcPts val="0"/>
              </a:spcBef>
              <a:spcAft>
                <a:spcPts val="1200"/>
              </a:spcAft>
              <a:defRPr sz="2400" u="none" strike="noStrike" kern="1200" cap="none" spc="0" normalizeH="0">
                <a:solidFill>
                  <a:schemeClr val="tx1"/>
                </a:solidFill>
                <a:uFillTx/>
                <a:latin typeface="Calibri" panose="020F0502020204030204" charset="0"/>
              </a:defRPr>
            </a:lvl1pPr>
            <a:lvl2pPr marL="539750" indent="0" eaLnBrk="1" fontAlgn="auto" latinLnBrk="0" hangingPunct="1">
              <a:spcBef>
                <a:spcPts val="600"/>
              </a:spcBef>
              <a:spcAft>
                <a:spcPts val="600"/>
              </a:spcAft>
              <a:buNone/>
              <a:defRPr sz="2000" i="0" u="none" strike="noStrike" kern="1200" cap="none" spc="0" normalizeH="0">
                <a:solidFill>
                  <a:schemeClr val="tx1"/>
                </a:solidFill>
                <a:uFillTx/>
                <a:latin typeface="Constantia" panose="02030602050306030303" charset="0"/>
              </a:defRPr>
            </a:lvl2pPr>
            <a:lvl3pPr marL="1080135" indent="0" algn="r" eaLnBrk="1" fontAlgn="auto" latinLnBrk="0" hangingPunct="1">
              <a:spcBef>
                <a:spcPts val="600"/>
              </a:spcBef>
              <a:spcAft>
                <a:spcPts val="600"/>
              </a:spcAft>
              <a:buNone/>
              <a:defRPr sz="1600" i="1" u="none" strike="noStrike" kern="1200" cap="none" spc="0" normalizeH="0">
                <a:solidFill>
                  <a:schemeClr val="tx1"/>
                </a:solidFill>
                <a:uFillTx/>
                <a:latin typeface="Constantia" panose="02030602050306030303" charset="0"/>
              </a:defRPr>
            </a:lvl3pPr>
            <a:lvl4pPr marL="539750" indent="-431800" algn="l" eaLnBrk="1" fontAlgn="auto" latinLnBrk="0" hangingPunct="1">
              <a:spcBef>
                <a:spcPts val="600"/>
              </a:spcBef>
              <a:spcAft>
                <a:spcPts val="600"/>
              </a:spcAft>
              <a:buClrTx/>
              <a:buFont typeface="+mj-lt"/>
              <a:buAutoNum type="arabicPeriod"/>
              <a:defRPr u="none" strike="noStrike" kern="1200" cap="none" spc="0" normalizeH="0">
                <a:solidFill>
                  <a:schemeClr val="tx1"/>
                </a:solidFill>
                <a:uFillTx/>
                <a:latin typeface="+mn-lt"/>
              </a:defRPr>
            </a:lvl4pPr>
            <a:lvl5pPr marL="565150" indent="-457200" eaLnBrk="1" fontAlgn="auto" latinLnBrk="0" hangingPunct="1">
              <a:spcBef>
                <a:spcPts val="500"/>
              </a:spcBef>
              <a:buClrTx/>
              <a:buFont typeface="Arial" panose="020B0604020202020204" pitchFamily="34" charset="0"/>
              <a:buChar char="•"/>
              <a:defRPr/>
            </a:lvl5pPr>
          </a:lstStyle>
          <a:p>
            <a:pPr lvl="0"/>
            <a:r>
              <a:rPr lang="en-US"/>
              <a:t>A lead-in paragraph at level zero. It may or may not be used. I am too lazy to make it stick out on the right hand side. </a:t>
            </a:r>
            <a:endParaRPr lang="en-US"/>
          </a:p>
          <a:p>
            <a:pPr lvl="1"/>
            <a:r>
              <a:rPr lang="en-US"/>
              <a:t>Level 1 should contain the body of the quote. Donec eu libero sit amet quam egestas semper. Aenean ultricies mi vitae est. Mauris placerat eleifend leo.</a:t>
            </a:r>
            <a:endParaRPr lang="en-US"/>
          </a:p>
          <a:p>
            <a:pPr lvl="2"/>
            <a:r>
              <a:rPr lang="en-US"/>
              <a:t>An attribution in smaller type at level 2. And we make sure it is offset both horizontally and vertically.   </a:t>
            </a:r>
            <a:endParaRPr lang="en-US"/>
          </a:p>
          <a:p>
            <a:pPr lvl="3"/>
            <a:r>
              <a:rPr lang="en-US"/>
              <a:t>Level 3 becomes a numbered item, so that we can provide for at least one list level together with quoting</a:t>
            </a:r>
            <a:endParaRPr lang="en-US"/>
          </a:p>
          <a:p>
            <a:pPr lvl="4"/>
            <a:r>
              <a:rPr lang="en-US"/>
              <a:t>Level 4 becomes a bulleted item. That should just about cover it.  </a:t>
            </a: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_full_widt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Title spans full width of slide</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_6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5148000" cy="6069965"/>
          </a:xfrm>
        </p:spPr>
        <p:txBody>
          <a:bodyPr lIns="0" tIns="0" rIns="0" bIns="0" anchor="t" anchorCtr="0"/>
          <a:lstStyle/>
          <a:p>
            <a:r>
              <a:rPr lang="en-US"/>
              <a:t>Title 6 inches wide</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_5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4572000" cy="6069965"/>
          </a:xfrm>
        </p:spPr>
        <p:txBody>
          <a:bodyPr lIns="0" tIns="0" rIns="0" bIns="0" anchor="t" anchorCtr="0"/>
          <a:lstStyle/>
          <a:p>
            <a:r>
              <a:rPr lang="en-US"/>
              <a:t>Title 5 inches wide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_4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3672000" cy="6069965"/>
          </a:xfrm>
        </p:spPr>
        <p:txBody>
          <a:bodyPr lIns="0" tIns="0" rIns="0" bIns="0" anchor="t" anchorCtr="0"/>
          <a:lstStyle/>
          <a:p>
            <a:r>
              <a:rPr lang="en-US"/>
              <a:t>Title 4 inches wide</a:t>
            </a: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_3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1315" y="360000"/>
            <a:ext cx="2743200" cy="6229985"/>
          </a:xfrm>
        </p:spPr>
        <p:txBody>
          <a:bodyPr lIns="0" tIns="0" rIns="0" bIns="0" anchor="t" anchorCtr="0"/>
          <a:lstStyle/>
          <a:p>
            <a:r>
              <a:rPr lang="en-US"/>
              <a:t>Title 3 inches wide</a:t>
            </a:r>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770" y="223520"/>
            <a:ext cx="11610340" cy="714375"/>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318135" y="1243965"/>
            <a:ext cx="11611610" cy="4932680"/>
          </a:xfrm>
          <a:prstGeom prst="rect">
            <a:avLst/>
          </a:prstGeom>
        </p:spPr>
        <p:txBody>
          <a:bodyPr vert="horz" lIns="91440" tIns="45720" rIns="91440" bIns="45720" rtlCol="0">
            <a:normAutofit/>
          </a:bodyPr>
          <a:lstStyle/>
          <a:p>
            <a:pPr lvl="0"/>
            <a:r>
              <a:rPr lang="en-US" dirty="0"/>
              <a:t>The outermost level (level 0) will be an unbulleted paragraph above a bulleted list. Whereas a proper bulleted list will exist at level 1. </a:t>
            </a:r>
            <a:endParaRPr lang="en-US" dirty="0"/>
          </a:p>
          <a:p>
            <a:pPr lvl="1"/>
            <a:r>
              <a:rPr lang="en-US" dirty="0"/>
              <a:t>Second level - yes, given the width of the slide, this indent seems reasonable. This will be used as a regular bulleted list. </a:t>
            </a:r>
            <a:endParaRPr lang="en-US" dirty="0"/>
          </a:p>
          <a:p>
            <a:pPr lvl="2"/>
            <a:r>
              <a:rPr lang="en-US" dirty="0"/>
              <a:t>Third level. This will be a nested bulleted list. And we need to add some filler copy again to see how well the line spacing works.  We again use single line spacing, since the 0.9 default is just unreadable. </a:t>
            </a:r>
            <a:endParaRPr lang="en-US" dirty="0"/>
          </a:p>
          <a:p>
            <a:pPr lvl="3"/>
            <a:r>
              <a:rPr lang="en-US" dirty="0"/>
              <a:t>Fourth level. This will be used as an un-bulleted entry at the second level. Well, no, we just axed this. Instead, this will be formatted as an outer numbered entry. </a:t>
            </a:r>
            <a:endParaRPr lang="en-US" dirty="0"/>
          </a:p>
          <a:p>
            <a:pPr lvl="4"/>
            <a:r>
              <a:rPr lang="en-US" dirty="0"/>
              <a:t>Fifth level - and this will become an inner numbered entry. Horrido. </a:t>
            </a:r>
            <a:endParaRPr lang="en-CA" dirty="0"/>
          </a:p>
        </p:txBody>
      </p:sp>
      <p:sp>
        <p:nvSpPr>
          <p:cNvPr id="7" name="TextBox 6"/>
          <p:cNvSpPr txBox="1"/>
          <p:nvPr userDrawn="1"/>
        </p:nvSpPr>
        <p:spPr>
          <a:xfrm>
            <a:off x="437515" y="6626860"/>
            <a:ext cx="2868930" cy="213995"/>
          </a:xfrm>
          <a:prstGeom prst="rect">
            <a:avLst/>
          </a:prstGeom>
          <a:noFill/>
        </p:spPr>
        <p:txBody>
          <a:bodyPr wrap="square" rtlCol="0" anchor="b" anchorCtr="0">
            <a:spAutoFit/>
          </a:bodyPr>
          <a:p>
            <a:r>
              <a:rPr lang="en-US" altLang="en-CA" sz="800">
                <a:latin typeface="Calibri" panose="020F0502020204030204" charset="0"/>
                <a:cs typeface="Arial" panose="020B0604020202020204" pitchFamily="34" charset="0"/>
              </a:rPr>
              <a:t>© </a:t>
            </a:r>
            <a:r>
              <a:rPr lang="x-none" altLang="en-US" sz="800">
                <a:latin typeface="Calibri" panose="020F0502020204030204" charset="0"/>
                <a:cs typeface="Arial" panose="020B0604020202020204" pitchFamily="34" charset="0"/>
              </a:rPr>
              <a:t>https://mpalmer.heresy.is 2022</a:t>
            </a:r>
            <a:endParaRPr lang="en-US" altLang="en-CA" sz="800">
              <a:latin typeface="Calibri" panose="020F0502020204030204" charset="0"/>
            </a:endParaRPr>
          </a:p>
        </p:txBody>
      </p:sp>
      <p:sp>
        <p:nvSpPr>
          <p:cNvPr id="9" name="TextBox 8"/>
          <p:cNvSpPr txBox="1"/>
          <p:nvPr userDrawn="1"/>
        </p:nvSpPr>
        <p:spPr>
          <a:xfrm>
            <a:off x="11010900" y="6597015"/>
            <a:ext cx="639445" cy="245110"/>
          </a:xfrm>
          <a:prstGeom prst="rect">
            <a:avLst/>
          </a:prstGeom>
          <a:noFill/>
        </p:spPr>
        <p:txBody>
          <a:bodyPr wrap="square" rtlCol="0" anchor="b" anchorCtr="0">
            <a:spAutoFit/>
          </a:bodyPr>
          <a:p>
            <a:pPr algn="r"/>
            <a:fld id="{9A0DB2DC-4C9A-4742-B13C-FB6460FD3503}" type="slidenum">
              <a:rPr lang="x-none" altLang="en-CA" sz="1000">
                <a:latin typeface="Calibri" panose="020F0502020204030204" charset="0"/>
              </a:rPr>
            </a:fld>
            <a:endParaRPr lang="x-none" altLang="en-CA" sz="1000">
              <a:latin typeface="Calibri" panose="020F050202020403020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2800" u="none" strike="noStrike" kern="1200" cap="none" spc="0" normalizeH="0">
          <a:solidFill>
            <a:srgbClr val="2D61B7"/>
          </a:solidFill>
          <a:uFillTx/>
          <a:latin typeface="+mj-lt"/>
          <a:ea typeface="+mj-ea"/>
          <a:cs typeface="+mj-cs"/>
        </a:defRPr>
      </a:lvl1pPr>
    </p:titleStyle>
    <p:bodyStyle>
      <a:lvl1pPr marL="0" indent="0" algn="l" defTabSz="914400" rtl="0" eaLnBrk="1" fontAlgn="auto" latinLnBrk="0" hangingPunct="1">
        <a:lnSpc>
          <a:spcPct val="100000"/>
        </a:lnSpc>
        <a:spcBef>
          <a:spcPts val="50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1pPr>
      <a:lvl2pPr marL="720090" indent="-431800" algn="l" defTabSz="914400" rtl="0" eaLnBrk="1" fontAlgn="auto" latinLnBrk="0" hangingPunct="1">
        <a:lnSpc>
          <a:spcPct val="100000"/>
        </a:lnSpc>
        <a:spcBef>
          <a:spcPts val="500"/>
        </a:spcBef>
        <a:spcAft>
          <a:spcPts val="500"/>
        </a:spcAft>
        <a:buFont typeface="Arial" panose="020B0604020202020204" pitchFamily="34" charset="0"/>
        <a:buChar char="•"/>
        <a:defRPr sz="2400" u="none" strike="noStrike" kern="1200" cap="none" spc="0" normalizeH="0">
          <a:solidFill>
            <a:schemeClr val="tx1"/>
          </a:solidFill>
          <a:uFillTx/>
          <a:latin typeface="+mn-lt"/>
          <a:ea typeface="+mn-ea"/>
          <a:cs typeface="+mn-cs"/>
        </a:defRPr>
      </a:lvl2pPr>
      <a:lvl3pPr marL="1296035" indent="-360045" algn="l" defTabSz="914400" rtl="0" eaLnBrk="1" fontAlgn="auto" latinLnBrk="0" hangingPunct="1">
        <a:lnSpc>
          <a:spcPct val="100000"/>
        </a:lnSpc>
        <a:spcBef>
          <a:spcPts val="500"/>
        </a:spcBef>
        <a:spcAft>
          <a:spcPts val="500"/>
        </a:spcAft>
        <a:buClrTx/>
        <a:buFont typeface="Arial" panose="020B0604020202020204" pitchFamily="34" charset="0"/>
        <a:buChar char="◦"/>
        <a:defRPr sz="2400" u="none" strike="noStrike" kern="1200" cap="none" spc="0" normalizeH="0">
          <a:solidFill>
            <a:schemeClr val="tx1"/>
          </a:solidFill>
          <a:uFillTx/>
          <a:latin typeface="+mn-lt"/>
          <a:ea typeface="+mn-ea"/>
          <a:cs typeface="+mn-cs"/>
        </a:defRPr>
      </a:lvl3pPr>
      <a:lvl4pPr marL="720090"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4pPr>
      <a:lvl5pPr marL="1296035"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nchor="ctr"/>
          <a:lstStyle/>
          <a:p>
            <a:pPr algn="ctr"/>
            <a:r>
              <a:rPr/>
              <a:t>Ribonucleic acids as drugs and drug targets</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Unusual nucleotide linkages in synthetic oligonucleotides</a:t>
            </a:r>
          </a:p>
        </p:txBody>
      </p:sp>
      <p:pic>
        <p:nvPicPr>
          <p:cNvPr id="3" name="Picture 2" descr="linkages2pic-1cbb5.png"/>
          <p:cNvPicPr>
            <a:picLocks noChangeAspect="1"/>
          </p:cNvPicPr>
          <p:nvPr/>
        </p:nvPicPr>
        <p:blipFill>
          <a:blip r:embed="rId2"/>
          <a:stretch>
            <a:fillRect/>
          </a:stretch>
        </p:blipFill>
        <p:spPr>
          <a:xfrm>
            <a:off x="365760" y="1582048"/>
            <a:ext cx="11429999" cy="4242542"/>
          </a:xfrm>
          <a:prstGeom prst="rect">
            <a:avLst/>
          </a:prstGeom>
        </p:spPr>
      </p:pic>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HIV transactivation-responsive region (TAR)</a:t>
            </a:r>
          </a:p>
        </p:txBody>
      </p:sp>
      <p:pic>
        <p:nvPicPr>
          <p:cNvPr id="3" name="Picture 2" descr="hiv-tar4pic-5e762.png"/>
          <p:cNvPicPr>
            <a:picLocks noChangeAspect="1"/>
          </p:cNvPicPr>
          <p:nvPr/>
        </p:nvPicPr>
        <p:blipFill>
          <a:blip r:embed="rId2"/>
          <a:stretch>
            <a:fillRect/>
          </a:stretch>
        </p:blipFill>
        <p:spPr>
          <a:xfrm>
            <a:off x="2273376" y="1143000"/>
            <a:ext cx="7614768" cy="5120640"/>
          </a:xfrm>
          <a:prstGeom prst="rect">
            <a:avLst/>
          </a:prstGeom>
        </p:spPr>
      </p:pic>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Blocking premature translational termination with PTC124 (ataluren)</a:t>
            </a:r>
          </a:p>
        </p:txBody>
      </p:sp>
      <p:pic>
        <p:nvPicPr>
          <p:cNvPr id="3" name="Picture 2" descr="ptc124-2pic-57f1a.png"/>
          <p:cNvPicPr>
            <a:picLocks noChangeAspect="1"/>
          </p:cNvPicPr>
          <p:nvPr/>
        </p:nvPicPr>
        <p:blipFill>
          <a:blip r:embed="rId2"/>
          <a:stretch>
            <a:fillRect/>
          </a:stretch>
        </p:blipFill>
        <p:spPr>
          <a:xfrm>
            <a:off x="2411765" y="1143000"/>
            <a:ext cx="7337989" cy="5120640"/>
          </a:xfrm>
          <a:prstGeom prst="rect">
            <a:avLst/>
          </a:prstGeom>
        </p:spPr>
      </p:pic>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Ataluren in cystic fibrosis</a:t>
            </a:r>
          </a:p>
        </p:txBody>
      </p:sp>
      <p:pic>
        <p:nvPicPr>
          <p:cNvPr id="3" name="Picture 2" descr="kerem1pic-cc6d0.png"/>
          <p:cNvPicPr>
            <a:picLocks noChangeAspect="1"/>
          </p:cNvPicPr>
          <p:nvPr/>
        </p:nvPicPr>
        <p:blipFill>
          <a:blip r:embed="rId2"/>
          <a:stretch>
            <a:fillRect/>
          </a:stretch>
        </p:blipFill>
        <p:spPr>
          <a:xfrm>
            <a:off x="1782953" y="1143000"/>
            <a:ext cx="8595612" cy="5120640"/>
          </a:xfrm>
          <a:prstGeom prst="rect">
            <a:avLst/>
          </a:prstGeom>
        </p:spPr>
      </p:pic>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RNA interference</a:t>
            </a:r>
          </a:p>
        </p:txBody>
      </p:sp>
      <p:pic>
        <p:nvPicPr>
          <p:cNvPr id="3" name="Picture 2" descr="rnai2pic-3ae6a.png"/>
          <p:cNvPicPr>
            <a:picLocks noChangeAspect="1"/>
          </p:cNvPicPr>
          <p:nvPr/>
        </p:nvPicPr>
        <p:blipFill>
          <a:blip r:embed="rId2"/>
          <a:stretch>
            <a:fillRect/>
          </a:stretch>
        </p:blipFill>
        <p:spPr>
          <a:xfrm>
            <a:off x="2458244" y="1143000"/>
            <a:ext cx="7245030" cy="5120640"/>
          </a:xfrm>
          <a:prstGeom prst="rect">
            <a:avLst/>
          </a:prstGeom>
        </p:spPr>
      </p:pic>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SELEX process for generating RNA aptamers</a:t>
            </a:r>
          </a:p>
        </p:txBody>
      </p:sp>
      <p:pic>
        <p:nvPicPr>
          <p:cNvPr id="3" name="Picture 2" descr="selex2pic-87a77.png"/>
          <p:cNvPicPr>
            <a:picLocks noChangeAspect="1"/>
          </p:cNvPicPr>
          <p:nvPr/>
        </p:nvPicPr>
        <p:blipFill>
          <a:blip r:embed="rId2"/>
          <a:stretch>
            <a:fillRect/>
          </a:stretch>
        </p:blipFill>
        <p:spPr>
          <a:xfrm>
            <a:off x="2333382" y="1143000"/>
            <a:ext cx="7494755" cy="5120640"/>
          </a:xfrm>
          <a:prstGeom prst="rect">
            <a:avLst/>
          </a:prstGeom>
        </p:spPr>
      </p:pic>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Antibiotics that inhibit the bacterial ribosome</a:t>
            </a:r>
          </a:p>
        </p:txBody>
      </p:sp>
      <p:pic>
        <p:nvPicPr>
          <p:cNvPr id="3" name="Picture 2" descr="ribosomedrugs2pic-be9db.png"/>
          <p:cNvPicPr>
            <a:picLocks noChangeAspect="1"/>
          </p:cNvPicPr>
          <p:nvPr/>
        </p:nvPicPr>
        <p:blipFill>
          <a:blip r:embed="rId2"/>
          <a:stretch>
            <a:fillRect/>
          </a:stretch>
        </p:blipFill>
        <p:spPr>
          <a:xfrm>
            <a:off x="2512076" y="1143000"/>
            <a:ext cx="7137368" cy="5120640"/>
          </a:xfrm>
          <a:prstGeom prst="rect">
            <a:avLst/>
          </a:prstGeom>
        </p:spPr>
      </p:pic>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Some aminoglycoside antibiotics</a:t>
            </a:r>
          </a:p>
        </p:txBody>
      </p:sp>
      <p:pic>
        <p:nvPicPr>
          <p:cNvPr id="3" name="Picture 2" descr="aminoglycoside3pic-adeed.png"/>
          <p:cNvPicPr>
            <a:picLocks noChangeAspect="1"/>
          </p:cNvPicPr>
          <p:nvPr/>
        </p:nvPicPr>
        <p:blipFill>
          <a:blip r:embed="rId2"/>
          <a:stretch>
            <a:fillRect/>
          </a:stretch>
        </p:blipFill>
        <p:spPr>
          <a:xfrm>
            <a:off x="929594" y="1143000"/>
            <a:ext cx="10302329" cy="5120639"/>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Paromomycin in the ribosomal aminoacyl acceptor site</a:t>
            </a:r>
          </a:p>
        </p:txBody>
      </p:sp>
      <p:pic>
        <p:nvPicPr>
          <p:cNvPr id="3" name="Picture 2" descr="paromomycin3pic-fe900.jpg"/>
          <p:cNvPicPr>
            <a:picLocks noChangeAspect="1"/>
          </p:cNvPicPr>
          <p:nvPr/>
        </p:nvPicPr>
        <p:blipFill>
          <a:blip r:embed="rId2"/>
          <a:stretch>
            <a:fillRect/>
          </a:stretch>
        </p:blipFill>
        <p:spPr>
          <a:xfrm>
            <a:off x="2136126" y="1143000"/>
            <a:ext cx="7889266" cy="5120640"/>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Inactivation of kanamycin by resistance enzymes</a:t>
            </a:r>
          </a:p>
        </p:txBody>
      </p:sp>
      <p:pic>
        <p:nvPicPr>
          <p:cNvPr id="3" name="Picture 2" descr="resistance3pic-1546f.png"/>
          <p:cNvPicPr>
            <a:picLocks noChangeAspect="1"/>
          </p:cNvPicPr>
          <p:nvPr/>
        </p:nvPicPr>
        <p:blipFill>
          <a:blip r:embed="rId2"/>
          <a:stretch>
            <a:fillRect/>
          </a:stretch>
        </p:blipFill>
        <p:spPr>
          <a:xfrm>
            <a:off x="2132725" y="1143000"/>
            <a:ext cx="7896069" cy="5120640"/>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Amikacin, a semisynthetic derivative of kanamycin</a:t>
            </a:r>
          </a:p>
        </p:txBody>
      </p:sp>
      <p:pic>
        <p:nvPicPr>
          <p:cNvPr id="3" name="Picture 2" descr="amikacin-pic-8f998.png"/>
          <p:cNvPicPr>
            <a:picLocks noChangeAspect="1"/>
          </p:cNvPicPr>
          <p:nvPr/>
        </p:nvPicPr>
        <p:blipFill>
          <a:blip r:embed="rId2"/>
          <a:stretch>
            <a:fillRect/>
          </a:stretch>
        </p:blipFill>
        <p:spPr>
          <a:xfrm>
            <a:off x="365760" y="1905386"/>
            <a:ext cx="11430000" cy="3595867"/>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Interactions of chloramphenicol with RNA in the peptidyl transferase site of the ribosome</a:t>
            </a:r>
          </a:p>
        </p:txBody>
      </p:sp>
      <p:pic>
        <p:nvPicPr>
          <p:cNvPr id="3" name="Picture 2" descr="cml-color-pic-16fe0.png"/>
          <p:cNvPicPr>
            <a:picLocks noChangeAspect="1"/>
          </p:cNvPicPr>
          <p:nvPr/>
        </p:nvPicPr>
        <p:blipFill>
          <a:blip r:embed="rId2"/>
          <a:stretch>
            <a:fillRect/>
          </a:stretch>
        </p:blipFill>
        <p:spPr>
          <a:xfrm>
            <a:off x="778393" y="1143000"/>
            <a:ext cx="10604732" cy="5120640"/>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Telomerase as a target for cancer therapy</a:t>
            </a:r>
          </a:p>
        </p:txBody>
      </p:sp>
      <p:sp>
        <p:nvSpPr>
          <p:cNvPr id="3" name="Content Placeholder 2"/>
          <p:cNvSpPr>
            <a:spLocks noGrp="1"/>
          </p:cNvSpPr>
          <p:nvPr>
            <p:ph idx="1"/>
          </p:nvPr>
        </p:nvSpPr>
        <p:spPr/>
        <p:txBody>
          <a:bodyPr anchor="ctr"/>
          <a:lstStyle/>
          <a:p>
            <a:pPr lvl="2" algn="l"/>
            <a:r>
              <a:rPr/>
              <a:t>in non-cancerous cells, number of successive cell divisions is limited by progressive shortening of the ends (telomeres) of chromosomes</a:t>
            </a:r>
          </a:p>
          <a:p>
            <a:pPr lvl="2" algn="l"/>
            <a:r>
              <a:rPr/>
              <a:t>telomerase extends/restores the telomeres</a:t>
            </a:r>
          </a:p>
          <a:p>
            <a:pPr lvl="2" algn="l"/>
            <a:r>
              <a:rPr/>
              <a:t>makes DNA from an RNA template (reverse transcriptase)</a:t>
            </a:r>
          </a:p>
          <a:p>
            <a:pPr lvl="2" algn="l"/>
            <a:r>
              <a:rPr/>
              <a:t>required in germ line cells</a:t>
            </a:r>
          </a:p>
          <a:p>
            <a:pPr lvl="2" algn="l"/>
            <a:r>
              <a:rPr/>
              <a:t>tumour cells ‘immortalize’ themselves by expressing telomerase</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p:txBody>
      </p:sp>
      <p:pic>
        <p:nvPicPr>
          <p:cNvPr id="3" name="Picture 2" descr="float-d1aa6196-2d85a.png"/>
          <p:cNvPicPr>
            <a:picLocks noChangeAspect="1"/>
          </p:cNvPicPr>
          <p:nvPr/>
        </p:nvPicPr>
        <p:blipFill>
          <a:blip r:embed="rId2"/>
          <a:stretch>
            <a:fillRect/>
          </a:stretch>
        </p:blipFill>
        <p:spPr>
          <a:xfrm>
            <a:off x="1978377" y="1143000"/>
            <a:ext cx="8204764" cy="512064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WPS Presentation</Application>
  <PresentationFormat>Widescreen</PresentationFormat>
  <Paragraphs>0</Paragraphs>
  <Slides>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0</vt:i4>
      </vt:variant>
    </vt:vector>
  </HeadingPairs>
  <TitlesOfParts>
    <vt:vector size="9" baseType="lpstr">
      <vt:lpstr>Arial</vt:lpstr>
      <vt:lpstr>SimSun</vt:lpstr>
      <vt:lpstr>Wingdings</vt:lpstr>
      <vt:lpstr>Calibri</vt:lpstr>
      <vt:lpstr>Constantia</vt:lpstr>
      <vt:lpstr>Arial Unicode MS</vt:lpstr>
      <vt:lpstr>Calibri Light</vt:lpstr>
      <vt:lpstr>Corbel</vt:lpstr>
      <vt:lpstr>Office 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N.</dc:creator>
  <cp:lastModifiedBy>mpalmer</cp:lastModifiedBy>
  <cp:revision>51</cp:revision>
  <dcterms:created xsi:type="dcterms:W3CDTF">2022-03-26T19:36:19Z</dcterms:created>
  <dcterms:modified xsi:type="dcterms:W3CDTF">2022-03-26T19:36:19Z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1033-11.1.0.10920</vt:lpwstr>
  </property>
</Properties>
</file>