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47BE"/>
    <a:srgbClr val="2D61B7"/>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5000" autoAdjust="0"/>
    <p:restoredTop sz="94660"/>
  </p:normalViewPr>
  <p:slideViewPr>
    <p:cSldViewPr snapToGrid="0">
      <p:cViewPr varScale="1">
        <p:scale>
          <a:sx n="64" d="100"/>
          <a:sy n="64" d="100"/>
        </p:scale>
        <p:origin x="90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5" Type="http://schemas.openxmlformats.org/officeDocument/2006/relationships/tableStyles" Target="tableStyles.xml"/><Relationship Id="rId4" Type="http://schemas.openxmlformats.org/officeDocument/2006/relationships/viewProps" Target="viewProps.xml"/><Relationship Id="rId3" Type="http://schemas.openxmlformats.org/officeDocument/2006/relationships/presProps" Target="presProps.xml"/><Relationship Id="rId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hapter_titl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86050"/>
            <a:ext cx="9144000" cy="824230"/>
          </a:xfrm>
        </p:spPr>
        <p:txBody>
          <a:bodyPr anchor="b"/>
          <a:lstStyle>
            <a:lvl1pPr algn="ctr">
              <a:defRPr sz="4800">
                <a:latin typeface="+mj-lt"/>
              </a:defRPr>
            </a:lvl1pPr>
          </a:lstStyle>
          <a:p>
            <a:r>
              <a:rPr lang="en-US"/>
              <a:t>Click to edit Master title style</a:t>
            </a:r>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defau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hasCustomPrompt="1"/>
          </p:nvPr>
        </p:nvSpPr>
        <p:spPr/>
        <p:txBody>
          <a:bodyPr/>
          <a:lstStyle>
            <a:lvl1pPr eaLnBrk="1" fontAlgn="auto" latinLnBrk="0" hangingPunct="1">
              <a:defRPr/>
            </a:lvl1pPr>
            <a:lvl2pPr marL="720090" indent="-467995" eaLnBrk="1" fontAlgn="auto" latinLnBrk="0" hangingPunct="1">
              <a:buClrTx/>
              <a:buFont typeface="+mj-lt"/>
              <a:buAutoNum type="arabicPeriod"/>
              <a:defRPr/>
            </a:lvl2pPr>
            <a:lvl3pPr marL="720090" indent="-431800" eaLnBrk="1" fontAlgn="auto" latinLnBrk="0" hangingPunct="1">
              <a:buClrTx/>
              <a:buFont typeface="Arial" panose="020B0604020202020204" pitchFamily="34" charset="0"/>
              <a:buChar char="•"/>
              <a:defRPr/>
            </a:lvl3pPr>
            <a:lvl4pPr marL="1296035" indent="-467995" eaLnBrk="1" fontAlgn="auto" latinLnBrk="0" hangingPunct="1">
              <a:spcBef>
                <a:spcPts val="500"/>
              </a:spcBef>
              <a:buClrTx/>
              <a:buFont typeface="+mj-lt"/>
              <a:buAutoNum type="alphaLcParenR"/>
              <a:defRPr/>
            </a:lvl4pPr>
            <a:lvl5pPr marL="1296035" indent="-431800" eaLnBrk="1" fontAlgn="auto" latinLnBrk="0" hangingPunct="1">
              <a:spcBef>
                <a:spcPts val="500"/>
              </a:spcBef>
              <a:buClrTx/>
              <a:buFont typeface="Arial" panose="020B0604020202020204" pitchFamily="34" charset="0"/>
              <a:buChar char="◦"/>
              <a:defRPr/>
            </a:lvl5pPr>
          </a:lstStyle>
          <a:p>
            <a:pPr lvl="0"/>
            <a:r>
              <a:rPr lang="en-US"/>
              <a:t>Level 0 is a plain paragraph, without formatting</a:t>
            </a:r>
            <a:endParaRPr lang="en-US"/>
          </a:p>
          <a:p>
            <a:pPr lvl="1"/>
            <a:r>
              <a:rPr lang="en-US"/>
              <a:t>Level 1 is an outer numbered item </a:t>
            </a:r>
            <a:endParaRPr lang="en-US"/>
          </a:p>
          <a:p>
            <a:pPr lvl="2"/>
            <a:r>
              <a:rPr lang="en-US"/>
              <a:t>Level 2 is an outer bulleted item</a:t>
            </a:r>
            <a:endParaRPr lang="en-US"/>
          </a:p>
          <a:p>
            <a:pPr lvl="3"/>
            <a:r>
              <a:rPr lang="en-US"/>
              <a:t>Level 3 is an inner numbered item </a:t>
            </a:r>
            <a:endParaRPr lang="en-US"/>
          </a:p>
          <a:p>
            <a:pPr lvl="4"/>
            <a:r>
              <a:rPr lang="en-US"/>
              <a:t>Level 4 is an inner bulleted item</a:t>
            </a:r>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hasCustomPrompt="1"/>
          </p:nvPr>
        </p:nvSpPr>
        <p:spPr>
          <a:xfrm>
            <a:off x="1616075" y="1243965"/>
            <a:ext cx="8597900" cy="4932680"/>
          </a:xfrm>
        </p:spPr>
        <p:txBody>
          <a:bodyPr/>
          <a:lstStyle>
            <a:lvl1pPr eaLnBrk="1" fontAlgn="auto" latinLnBrk="0" hangingPunct="1">
              <a:spcBef>
                <a:spcPts val="0"/>
              </a:spcBef>
              <a:spcAft>
                <a:spcPts val="1200"/>
              </a:spcAft>
              <a:defRPr sz="2400" u="none" strike="noStrike" kern="1200" cap="none" spc="0" normalizeH="0">
                <a:solidFill>
                  <a:schemeClr val="tx1"/>
                </a:solidFill>
                <a:uFillTx/>
                <a:latin typeface="Calibri" panose="020F0502020204030204" charset="0"/>
              </a:defRPr>
            </a:lvl1pPr>
            <a:lvl2pPr marL="539750" indent="0" eaLnBrk="1" fontAlgn="auto" latinLnBrk="0" hangingPunct="1">
              <a:spcBef>
                <a:spcPts val="600"/>
              </a:spcBef>
              <a:spcAft>
                <a:spcPts val="600"/>
              </a:spcAft>
              <a:buNone/>
              <a:defRPr sz="2000" i="0" u="none" strike="noStrike" kern="1200" cap="none" spc="0" normalizeH="0">
                <a:solidFill>
                  <a:schemeClr val="tx1"/>
                </a:solidFill>
                <a:uFillTx/>
                <a:latin typeface="Constantia" panose="02030602050306030303" charset="0"/>
              </a:defRPr>
            </a:lvl2pPr>
            <a:lvl3pPr marL="1080135" indent="0" algn="r" eaLnBrk="1" fontAlgn="auto" latinLnBrk="0" hangingPunct="1">
              <a:spcBef>
                <a:spcPts val="600"/>
              </a:spcBef>
              <a:spcAft>
                <a:spcPts val="600"/>
              </a:spcAft>
              <a:buNone/>
              <a:defRPr sz="1600" i="1" u="none" strike="noStrike" kern="1200" cap="none" spc="0" normalizeH="0">
                <a:solidFill>
                  <a:schemeClr val="tx1"/>
                </a:solidFill>
                <a:uFillTx/>
                <a:latin typeface="Constantia" panose="02030602050306030303" charset="0"/>
              </a:defRPr>
            </a:lvl3pPr>
            <a:lvl4pPr marL="539750" indent="-431800" algn="l" eaLnBrk="1" fontAlgn="auto" latinLnBrk="0" hangingPunct="1">
              <a:spcBef>
                <a:spcPts val="600"/>
              </a:spcBef>
              <a:spcAft>
                <a:spcPts val="600"/>
              </a:spcAft>
              <a:buClrTx/>
              <a:buFont typeface="+mj-lt"/>
              <a:buAutoNum type="arabicPeriod"/>
              <a:defRPr u="none" strike="noStrike" kern="1200" cap="none" spc="0" normalizeH="0">
                <a:solidFill>
                  <a:schemeClr val="tx1"/>
                </a:solidFill>
                <a:uFillTx/>
                <a:latin typeface="+mn-lt"/>
              </a:defRPr>
            </a:lvl4pPr>
            <a:lvl5pPr marL="565150" indent="-457200" eaLnBrk="1" fontAlgn="auto" latinLnBrk="0" hangingPunct="1">
              <a:spcBef>
                <a:spcPts val="500"/>
              </a:spcBef>
              <a:buClrTx/>
              <a:buFont typeface="Arial" panose="020B0604020202020204" pitchFamily="34" charset="0"/>
              <a:buChar char="•"/>
              <a:defRPr/>
            </a:lvl5pPr>
          </a:lstStyle>
          <a:p>
            <a:pPr lvl="0"/>
            <a:r>
              <a:rPr lang="en-US"/>
              <a:t>A lead-in paragraph at level zero. It may or may not be used. I am too lazy to make it stick out on the right hand side. </a:t>
            </a:r>
            <a:endParaRPr lang="en-US"/>
          </a:p>
          <a:p>
            <a:pPr lvl="1"/>
            <a:r>
              <a:rPr lang="en-US"/>
              <a:t>Level 1 should contain the body of the quote. Donec eu libero sit amet quam egestas semper. Aenean ultricies mi vitae est. Mauris placerat eleifend leo.</a:t>
            </a:r>
            <a:endParaRPr lang="en-US"/>
          </a:p>
          <a:p>
            <a:pPr lvl="2"/>
            <a:r>
              <a:rPr lang="en-US"/>
              <a:t>An attribution in smaller type at level 2. And we make sure it is offset both horizontally and vertically.   </a:t>
            </a:r>
            <a:endParaRPr lang="en-US"/>
          </a:p>
          <a:p>
            <a:pPr lvl="3"/>
            <a:r>
              <a:rPr lang="en-US"/>
              <a:t>Level 3 becomes a numbered item, so that we can provide for at least one list level together with quoting</a:t>
            </a:r>
            <a:endParaRPr lang="en-US"/>
          </a:p>
          <a:p>
            <a:pPr lvl="4"/>
            <a:r>
              <a:rPr lang="en-US"/>
              <a:t>Level 4 becomes a bulleted item. That should just about cover it.  </a:t>
            </a:r>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_full_width">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Title spans full width of slide</a:t>
            </a:r>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_6_inch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45" y="361950"/>
            <a:ext cx="5148000" cy="6069965"/>
          </a:xfrm>
        </p:spPr>
        <p:txBody>
          <a:bodyPr lIns="0" tIns="0" rIns="0" bIns="0" anchor="t" anchorCtr="0"/>
          <a:lstStyle/>
          <a:p>
            <a:r>
              <a:rPr lang="en-US"/>
              <a:t>Title 6 inches wide</a:t>
            </a:r>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_5_inch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45" y="361950"/>
            <a:ext cx="4572000" cy="6069965"/>
          </a:xfrm>
        </p:spPr>
        <p:txBody>
          <a:bodyPr lIns="0" tIns="0" rIns="0" bIns="0" anchor="t" anchorCtr="0"/>
          <a:lstStyle/>
          <a:p>
            <a:r>
              <a:rPr lang="en-US"/>
              <a:t>Title 5 inches wide</a:t>
            </a:r>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_4_inch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45" y="361950"/>
            <a:ext cx="3672000" cy="6069965"/>
          </a:xfrm>
        </p:spPr>
        <p:txBody>
          <a:bodyPr lIns="0" tIns="0" rIns="0" bIns="0" anchor="t" anchorCtr="0"/>
          <a:lstStyle/>
          <a:p>
            <a:r>
              <a:rPr lang="en-US"/>
              <a:t>Title 4 inches wide</a:t>
            </a:r>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_3_inch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1315" y="360000"/>
            <a:ext cx="2743200" cy="6229985"/>
          </a:xfrm>
        </p:spPr>
        <p:txBody>
          <a:bodyPr lIns="0" tIns="0" rIns="0" bIns="0" anchor="t" anchorCtr="0"/>
          <a:lstStyle/>
          <a:p>
            <a:r>
              <a:rPr lang="en-US"/>
              <a:t>Title 3 inches wide</a:t>
            </a:r>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8770" y="223520"/>
            <a:ext cx="11610340" cy="714375"/>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318135" y="1243965"/>
            <a:ext cx="11611610" cy="4932680"/>
          </a:xfrm>
          <a:prstGeom prst="rect">
            <a:avLst/>
          </a:prstGeom>
        </p:spPr>
        <p:txBody>
          <a:bodyPr vert="horz" lIns="91440" tIns="45720" rIns="91440" bIns="45720" rtlCol="0">
            <a:normAutofit/>
          </a:bodyPr>
          <a:lstStyle/>
          <a:p>
            <a:pPr lvl="0"/>
            <a:r>
              <a:rPr lang="en-US" dirty="0"/>
              <a:t>The outermost level (level 0) will be an unbulleted paragraph above a bulleted list. Whereas a proper bulleted list will exist at level 1. </a:t>
            </a:r>
            <a:endParaRPr lang="en-US" dirty="0"/>
          </a:p>
          <a:p>
            <a:pPr lvl="1"/>
            <a:r>
              <a:rPr lang="en-US" dirty="0"/>
              <a:t>Second level - yes, given the width of the slide, this indent seems reasonable. This will be used as a regular bulleted list. </a:t>
            </a:r>
            <a:endParaRPr lang="en-US" dirty="0"/>
          </a:p>
          <a:p>
            <a:pPr lvl="2"/>
            <a:r>
              <a:rPr lang="en-US" dirty="0"/>
              <a:t>Third level. This will be a nested bulleted list. And we need to add some filler copy again to see how well the line spacing works.  We again use single line spacing, since the 0.9 default is just unreadable. </a:t>
            </a:r>
            <a:endParaRPr lang="en-US" dirty="0"/>
          </a:p>
          <a:p>
            <a:pPr lvl="3"/>
            <a:r>
              <a:rPr lang="en-US" dirty="0"/>
              <a:t>Fourth level. This will be used as an un-bulleted entry at the second level. Well, no, we just axed this. Instead, this will be formatted as an outer numbered entry. </a:t>
            </a:r>
            <a:endParaRPr lang="en-US" dirty="0"/>
          </a:p>
          <a:p>
            <a:pPr lvl="4"/>
            <a:r>
              <a:rPr lang="en-US" dirty="0"/>
              <a:t>Fifth level - and this will become an inner numbered entry. Horrido. </a:t>
            </a:r>
            <a:endParaRPr lang="en-CA" dirty="0"/>
          </a:p>
        </p:txBody>
      </p:sp>
      <p:sp>
        <p:nvSpPr>
          <p:cNvPr id="7" name="TextBox 6"/>
          <p:cNvSpPr txBox="1"/>
          <p:nvPr userDrawn="1"/>
        </p:nvSpPr>
        <p:spPr>
          <a:xfrm>
            <a:off x="437515" y="6626860"/>
            <a:ext cx="2868930" cy="213995"/>
          </a:xfrm>
          <a:prstGeom prst="rect">
            <a:avLst/>
          </a:prstGeom>
          <a:noFill/>
        </p:spPr>
        <p:txBody>
          <a:bodyPr wrap="square" rtlCol="0" anchor="b" anchorCtr="0">
            <a:spAutoFit/>
          </a:bodyPr>
          <a:p>
            <a:r>
              <a:rPr lang="en-US" altLang="en-CA" sz="800">
                <a:latin typeface="Calibri" panose="020F0502020204030204" charset="0"/>
                <a:cs typeface="Arial" panose="020B0604020202020204" pitchFamily="34" charset="0"/>
              </a:rPr>
              <a:t>© </a:t>
            </a:r>
            <a:r>
              <a:rPr lang="x-none" altLang="en-US" sz="800">
                <a:latin typeface="Calibri" panose="020F0502020204030204" charset="0"/>
                <a:cs typeface="Arial" panose="020B0604020202020204" pitchFamily="34" charset="0"/>
              </a:rPr>
              <a:t>https://mpalmer.heresy.is 2022</a:t>
            </a:r>
            <a:endParaRPr lang="en-US" altLang="en-CA" sz="800">
              <a:latin typeface="Calibri" panose="020F0502020204030204" charset="0"/>
            </a:endParaRPr>
          </a:p>
        </p:txBody>
      </p:sp>
      <p:sp>
        <p:nvSpPr>
          <p:cNvPr id="9" name="TextBox 8"/>
          <p:cNvSpPr txBox="1"/>
          <p:nvPr userDrawn="1"/>
        </p:nvSpPr>
        <p:spPr>
          <a:xfrm>
            <a:off x="11010900" y="6597015"/>
            <a:ext cx="639445" cy="245110"/>
          </a:xfrm>
          <a:prstGeom prst="rect">
            <a:avLst/>
          </a:prstGeom>
          <a:noFill/>
        </p:spPr>
        <p:txBody>
          <a:bodyPr wrap="square" rtlCol="0" anchor="b" anchorCtr="0">
            <a:spAutoFit/>
          </a:bodyPr>
          <a:p>
            <a:pPr algn="r"/>
            <a:fld id="{9A0DB2DC-4C9A-4742-B13C-FB6460FD3503}" type="slidenum">
              <a:rPr lang="x-none" altLang="en-CA" sz="1000">
                <a:latin typeface="Calibri" panose="020F0502020204030204" charset="0"/>
              </a:rPr>
            </a:fld>
            <a:endParaRPr lang="x-none" altLang="en-CA" sz="1000">
              <a:latin typeface="Calibri" panose="020F050202020403020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2800" u="none" strike="noStrike" kern="1200" cap="none" spc="0" normalizeH="0">
          <a:solidFill>
            <a:srgbClr val="2D61B7"/>
          </a:solidFill>
          <a:uFillTx/>
          <a:latin typeface="+mj-lt"/>
          <a:ea typeface="+mj-ea"/>
          <a:cs typeface="+mj-cs"/>
        </a:defRPr>
      </a:lvl1pPr>
    </p:titleStyle>
    <p:bodyStyle>
      <a:lvl1pPr marL="0" indent="0" algn="l" defTabSz="914400" rtl="0" eaLnBrk="1" fontAlgn="auto" latinLnBrk="0" hangingPunct="1">
        <a:lnSpc>
          <a:spcPct val="100000"/>
        </a:lnSpc>
        <a:spcBef>
          <a:spcPts val="500"/>
        </a:spcBef>
        <a:spcAft>
          <a:spcPts val="500"/>
        </a:spcAft>
        <a:buFont typeface="Arial" panose="020B0604020202020204" pitchFamily="34" charset="0"/>
        <a:buNone/>
        <a:defRPr sz="2400" u="none" strike="noStrike" kern="1200" cap="none" spc="0" normalizeH="0">
          <a:solidFill>
            <a:schemeClr val="tx1"/>
          </a:solidFill>
          <a:uFillTx/>
          <a:latin typeface="+mn-lt"/>
          <a:ea typeface="+mn-ea"/>
          <a:cs typeface="+mn-cs"/>
        </a:defRPr>
      </a:lvl1pPr>
      <a:lvl2pPr marL="720090" indent="-431800" algn="l" defTabSz="914400" rtl="0" eaLnBrk="1" fontAlgn="auto" latinLnBrk="0" hangingPunct="1">
        <a:lnSpc>
          <a:spcPct val="100000"/>
        </a:lnSpc>
        <a:spcBef>
          <a:spcPts val="500"/>
        </a:spcBef>
        <a:spcAft>
          <a:spcPts val="500"/>
        </a:spcAft>
        <a:buFont typeface="Arial" panose="020B0604020202020204" pitchFamily="34" charset="0"/>
        <a:buChar char="•"/>
        <a:defRPr sz="2400" u="none" strike="noStrike" kern="1200" cap="none" spc="0" normalizeH="0">
          <a:solidFill>
            <a:schemeClr val="tx1"/>
          </a:solidFill>
          <a:uFillTx/>
          <a:latin typeface="+mn-lt"/>
          <a:ea typeface="+mn-ea"/>
          <a:cs typeface="+mn-cs"/>
        </a:defRPr>
      </a:lvl2pPr>
      <a:lvl3pPr marL="1296035" indent="-360045" algn="l" defTabSz="914400" rtl="0" eaLnBrk="1" fontAlgn="auto" latinLnBrk="0" hangingPunct="1">
        <a:lnSpc>
          <a:spcPct val="100000"/>
        </a:lnSpc>
        <a:spcBef>
          <a:spcPts val="500"/>
        </a:spcBef>
        <a:spcAft>
          <a:spcPts val="500"/>
        </a:spcAft>
        <a:buClrTx/>
        <a:buFont typeface="Arial" panose="020B0604020202020204" pitchFamily="34" charset="0"/>
        <a:buChar char="◦"/>
        <a:defRPr sz="2400" u="none" strike="noStrike" kern="1200" cap="none" spc="0" normalizeH="0">
          <a:solidFill>
            <a:schemeClr val="tx1"/>
          </a:solidFill>
          <a:uFillTx/>
          <a:latin typeface="+mn-lt"/>
          <a:ea typeface="+mn-ea"/>
          <a:cs typeface="+mn-cs"/>
        </a:defRPr>
      </a:lvl3pPr>
      <a:lvl4pPr marL="720090" indent="0" algn="l" defTabSz="914400" rtl="0" eaLnBrk="1" fontAlgn="auto" latinLnBrk="0" hangingPunct="1">
        <a:lnSpc>
          <a:spcPct val="100000"/>
        </a:lnSpc>
        <a:spcBef>
          <a:spcPts val="0"/>
        </a:spcBef>
        <a:spcAft>
          <a:spcPts val="500"/>
        </a:spcAft>
        <a:buFont typeface="Arial" panose="020B0604020202020204" pitchFamily="34" charset="0"/>
        <a:buNone/>
        <a:defRPr sz="2400" u="none" strike="noStrike" kern="1200" cap="none" spc="0" normalizeH="0">
          <a:solidFill>
            <a:schemeClr val="tx1"/>
          </a:solidFill>
          <a:uFillTx/>
          <a:latin typeface="+mn-lt"/>
          <a:ea typeface="+mn-ea"/>
          <a:cs typeface="+mn-cs"/>
        </a:defRPr>
      </a:lvl4pPr>
      <a:lvl5pPr marL="1296035" indent="0" algn="l" defTabSz="914400" rtl="0" eaLnBrk="1" fontAlgn="auto" latinLnBrk="0" hangingPunct="1">
        <a:lnSpc>
          <a:spcPct val="100000"/>
        </a:lnSpc>
        <a:spcBef>
          <a:spcPts val="0"/>
        </a:spcBef>
        <a:spcAft>
          <a:spcPts val="500"/>
        </a:spcAft>
        <a:buFont typeface="Arial" panose="020B0604020202020204" pitchFamily="34" charset="0"/>
        <a:buNone/>
        <a:defRPr sz="2400" u="none" strike="noStrike" kern="1200" cap="none" spc="0" normalizeH="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3.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4.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ctrTitle"/>
          </p:nvPr>
        </p:nvSpPr>
        <p:spPr/>
        <p:txBody>
          <a:bodyPr anchor="ctr"/>
          <a:lstStyle/>
          <a:p>
            <a:pPr algn="ctr"/>
            <a:r>
              <a:rPr/>
              <a:t>Chemotherapy of infectious diseases</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Action mechanism of isoniazid (INH)</a:t>
            </a:r>
          </a:p>
        </p:txBody>
      </p:sp>
      <p:pic>
        <p:nvPicPr>
          <p:cNvPr id="3" name="Picture 2" descr="inh-slide-pic-5ac85.png"/>
          <p:cNvPicPr>
            <a:picLocks noChangeAspect="1"/>
          </p:cNvPicPr>
          <p:nvPr/>
        </p:nvPicPr>
        <p:blipFill>
          <a:blip r:embed="rId2"/>
          <a:stretch>
            <a:fillRect/>
          </a:stretch>
        </p:blipFill>
        <p:spPr>
          <a:xfrm>
            <a:off x="1990812" y="1143000"/>
            <a:ext cx="8179894" cy="5120640"/>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Outline of bacterial murein synthesis</a:t>
            </a:r>
          </a:p>
        </p:txBody>
      </p:sp>
      <p:pic>
        <p:nvPicPr>
          <p:cNvPr id="3" name="Picture 2" descr="mureinsynthesis-color-ca56f.png"/>
          <p:cNvPicPr>
            <a:picLocks noChangeAspect="1"/>
          </p:cNvPicPr>
          <p:nvPr/>
        </p:nvPicPr>
        <p:blipFill>
          <a:blip r:embed="rId2"/>
          <a:stretch>
            <a:fillRect/>
          </a:stretch>
        </p:blipFill>
        <p:spPr>
          <a:xfrm>
            <a:off x="2597971" y="1143000"/>
            <a:ext cx="6965576" cy="5120640"/>
          </a:xfrm>
          <a:prstGeom prst="rect">
            <a:avLst/>
          </a:prstGeom>
        </p:spPr>
      </p:pic>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Fosfomycin mimics both phosphoenolpyruvate and glycerophosphate</a:t>
            </a:r>
          </a:p>
        </p:txBody>
      </p:sp>
      <p:pic>
        <p:nvPicPr>
          <p:cNvPr id="3" name="Picture 2" descr="fosfomycin-slide-pic-5e0ea.png"/>
          <p:cNvPicPr>
            <a:picLocks noChangeAspect="1"/>
          </p:cNvPicPr>
          <p:nvPr/>
        </p:nvPicPr>
        <p:blipFill>
          <a:blip r:embed="rId2"/>
          <a:stretch>
            <a:fillRect/>
          </a:stretch>
        </p:blipFill>
        <p:spPr>
          <a:xfrm>
            <a:off x="416560" y="2060786"/>
            <a:ext cx="11328398" cy="3285066"/>
          </a:xfrm>
          <a:prstGeom prst="rect">
            <a:avLst/>
          </a:prstGeom>
        </p:spPr>
      </p:pic>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Cycloserine inhibits alanine racemase and </a:t>
            </a:r>
            <a:r>
              <a:rPr/>
              <a:t>D</a:t>
            </a:r>
            <a:r>
              <a:rPr/>
              <a:t>-alanine ligase</a:t>
            </a:r>
          </a:p>
        </p:txBody>
      </p:sp>
      <p:pic>
        <p:nvPicPr>
          <p:cNvPr id="3" name="Picture 2" descr="cycloserine-slide3pic-a9e7e.png"/>
          <p:cNvPicPr>
            <a:picLocks noChangeAspect="1"/>
          </p:cNvPicPr>
          <p:nvPr/>
        </p:nvPicPr>
        <p:blipFill>
          <a:blip r:embed="rId2"/>
          <a:stretch>
            <a:fillRect/>
          </a:stretch>
        </p:blipFill>
        <p:spPr>
          <a:xfrm>
            <a:off x="2410460" y="1353820"/>
            <a:ext cx="7340600" cy="4699000"/>
          </a:xfrm>
          <a:prstGeom prst="rect">
            <a:avLst/>
          </a:prstGeom>
        </p:spPr>
      </p:pic>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The lipopeptide laspartomycin sequesters undecaprenol phosphate</a:t>
            </a:r>
          </a:p>
        </p:txBody>
      </p:sp>
      <p:pic>
        <p:nvPicPr>
          <p:cNvPr id="3" name="Picture 2" descr="lasparto-structure-pic-ff0b5.jpg"/>
          <p:cNvPicPr>
            <a:picLocks noChangeAspect="1"/>
          </p:cNvPicPr>
          <p:nvPr/>
        </p:nvPicPr>
        <p:blipFill>
          <a:blip r:embed="rId2"/>
          <a:stretch>
            <a:fillRect/>
          </a:stretch>
        </p:blipFill>
        <p:spPr>
          <a:xfrm>
            <a:off x="1267559" y="1143000"/>
            <a:ext cx="9626400" cy="5120640"/>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β-Lactam antibiotics resemble the substrate of the transpeptidase reaction</a:t>
            </a:r>
          </a:p>
        </p:txBody>
      </p:sp>
      <p:pic>
        <p:nvPicPr>
          <p:cNvPr id="3" name="Picture 2" descr="d-ala-pen-slide2pic-33352.png"/>
          <p:cNvPicPr>
            <a:picLocks noChangeAspect="1"/>
          </p:cNvPicPr>
          <p:nvPr/>
        </p:nvPicPr>
        <p:blipFill>
          <a:blip r:embed="rId2"/>
          <a:stretch>
            <a:fillRect/>
          </a:stretch>
        </p:blipFill>
        <p:spPr>
          <a:xfrm>
            <a:off x="1546133" y="1143000"/>
            <a:ext cx="9069253" cy="5120640"/>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Reactions of penicillin G with transpeptidase and β-lactamase</a:t>
            </a:r>
          </a:p>
        </p:txBody>
      </p:sp>
      <p:pic>
        <p:nvPicPr>
          <p:cNvPr id="3" name="Picture 2" descr="peng-reactions-slide2pic-9c9c3.png"/>
          <p:cNvPicPr>
            <a:picLocks noChangeAspect="1"/>
          </p:cNvPicPr>
          <p:nvPr/>
        </p:nvPicPr>
        <p:blipFill>
          <a:blip r:embed="rId2"/>
          <a:stretch>
            <a:fillRect/>
          </a:stretch>
        </p:blipFill>
        <p:spPr>
          <a:xfrm>
            <a:off x="1641091" y="1143000"/>
            <a:ext cx="8879335" cy="5120639"/>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Structures of β-lactam antibiotics (1)</a:t>
            </a:r>
          </a:p>
        </p:txBody>
      </p:sp>
      <p:pic>
        <p:nvPicPr>
          <p:cNvPr id="3" name="Picture 2" descr="structures-first-pic-b47d4.png"/>
          <p:cNvPicPr>
            <a:picLocks noChangeAspect="1"/>
          </p:cNvPicPr>
          <p:nvPr/>
        </p:nvPicPr>
        <p:blipFill>
          <a:blip r:embed="rId2"/>
          <a:stretch>
            <a:fillRect/>
          </a:stretch>
        </p:blipFill>
        <p:spPr>
          <a:xfrm>
            <a:off x="1242219" y="1143000"/>
            <a:ext cx="9677081" cy="5120640"/>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Structures of β-lactam antibiotics (2)</a:t>
            </a:r>
          </a:p>
        </p:txBody>
      </p:sp>
      <p:pic>
        <p:nvPicPr>
          <p:cNvPr id="3" name="Picture 2" descr="structures-second-pic-11eb7.png"/>
          <p:cNvPicPr>
            <a:picLocks noChangeAspect="1"/>
          </p:cNvPicPr>
          <p:nvPr/>
        </p:nvPicPr>
        <p:blipFill>
          <a:blip r:embed="rId2"/>
          <a:stretch>
            <a:fillRect/>
          </a:stretch>
        </p:blipFill>
        <p:spPr>
          <a:xfrm>
            <a:off x="1461201" y="1143000"/>
            <a:ext cx="9239117" cy="5120640"/>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Inactivation of SHV-1 β-lactamase by clavulanic acid</a:t>
            </a:r>
          </a:p>
        </p:txBody>
      </p:sp>
      <p:pic>
        <p:nvPicPr>
          <p:cNvPr id="3" name="Picture 2" descr="clavulan2pic-ca377.png"/>
          <p:cNvPicPr>
            <a:picLocks noChangeAspect="1"/>
          </p:cNvPicPr>
          <p:nvPr/>
        </p:nvPicPr>
        <p:blipFill>
          <a:blip r:embed="rId2"/>
          <a:stretch>
            <a:fillRect/>
          </a:stretch>
        </p:blipFill>
        <p:spPr>
          <a:xfrm>
            <a:off x="1099592" y="1143000"/>
            <a:ext cx="9962335" cy="5120640"/>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Diversity of infectious pathogens</a:t>
            </a:r>
          </a:p>
        </p:txBody>
      </p:sp>
      <p:sp>
        <p:nvSpPr>
          <p:cNvPr id="3" name="Content Placeholder 2"/>
          <p:cNvSpPr>
            <a:spLocks noGrp="1"/>
          </p:cNvSpPr>
          <p:nvPr>
            <p:ph idx="1"/>
          </p:nvPr>
        </p:nvSpPr>
        <p:spPr/>
        <p:txBody>
          <a:bodyPr anchor="ctr"/>
          <a:lstStyle/>
          <a:p>
            <a:pPr lvl="2" algn="l"/>
            <a:r>
              <a:rPr/>
              <a:t>Bacteria</a:t>
            </a:r>
          </a:p>
          <a:p>
            <a:pPr lvl="2" algn="l"/>
            <a:r>
              <a:rPr/>
              <a:t>Fungi</a:t>
            </a:r>
          </a:p>
          <a:p>
            <a:pPr lvl="2" algn="l"/>
            <a:r>
              <a:rPr/>
              <a:t>Parasites—eukaryotes other than fungi</a:t>
            </a:r>
          </a:p>
          <a:p>
            <a:pPr lvl="4" algn="l"/>
            <a:r>
              <a:rPr/>
              <a:t>Protozoa—unicellular</a:t>
            </a:r>
          </a:p>
          <a:p>
            <a:pPr lvl="4" algn="l"/>
            <a:r>
              <a:rPr/>
              <a:t>Metazoa—multicellular</a:t>
            </a:r>
          </a:p>
          <a:p>
            <a:pPr lvl="2" algn="l"/>
            <a:r>
              <a:rPr/>
              <a:t>Viruses</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Vancomycin sequesters the substrate of the transpeptidase reaction</a:t>
            </a:r>
          </a:p>
        </p:txBody>
      </p:sp>
      <p:pic>
        <p:nvPicPr>
          <p:cNvPr id="3" name="Picture 2" descr="vanco-pic-ba595.jpg"/>
          <p:cNvPicPr>
            <a:picLocks noChangeAspect="1"/>
          </p:cNvPicPr>
          <p:nvPr/>
        </p:nvPicPr>
        <p:blipFill>
          <a:blip r:embed="rId2"/>
          <a:stretch>
            <a:fillRect/>
          </a:stretch>
        </p:blipFill>
        <p:spPr>
          <a:xfrm>
            <a:off x="1806073" y="1143000"/>
            <a:ext cx="8549373" cy="5120640"/>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Vancomycin can be modified to overcome bacterial resistance</a:t>
            </a:r>
          </a:p>
        </p:txBody>
      </p:sp>
      <p:pic>
        <p:nvPicPr>
          <p:cNvPr id="3" name="Picture 2" descr="vanco-formula-pic-1ef34.png"/>
          <p:cNvPicPr>
            <a:picLocks noChangeAspect="1"/>
          </p:cNvPicPr>
          <p:nvPr/>
        </p:nvPicPr>
        <p:blipFill>
          <a:blip r:embed="rId2"/>
          <a:stretch>
            <a:fillRect/>
          </a:stretch>
        </p:blipFill>
        <p:spPr>
          <a:xfrm>
            <a:off x="365760" y="1244617"/>
            <a:ext cx="11429998" cy="4917404"/>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Antibiotics that inhibit ribosomal protein synthesis</a:t>
            </a:r>
          </a:p>
        </p:txBody>
      </p:sp>
      <p:sp>
        <p:nvSpPr>
          <p:cNvPr id="3" name="Content Placeholder 2"/>
          <p:cNvSpPr>
            <a:spLocks noGrp="1"/>
          </p:cNvSpPr>
          <p:nvPr>
            <p:ph idx="1"/>
          </p:nvPr>
        </p:nvSpPr>
        <p:spPr/>
        <p:txBody>
          <a:bodyPr anchor="ctr"/>
          <a:lstStyle/>
          <a:p>
            <a:pPr lvl="2" algn="l"/>
            <a:r>
              <a:rPr/>
              <a:t>Aminoglycosides</a:t>
            </a:r>
          </a:p>
          <a:p>
            <a:pPr lvl="2" algn="l"/>
            <a:r>
              <a:rPr/>
              <a:t>Tetracyclines</a:t>
            </a:r>
          </a:p>
          <a:p>
            <a:pPr lvl="2" algn="l"/>
            <a:r>
              <a:rPr/>
              <a:t>Macrolides</a:t>
            </a:r>
          </a:p>
          <a:p>
            <a:pPr lvl="2" algn="l"/>
            <a:r>
              <a:rPr/>
              <a:t>Chloramphenicol</a:t>
            </a:r>
          </a:p>
          <a:p>
            <a:pPr lvl="2" algn="l"/>
            <a:r>
              <a:rPr/>
              <a:t>Puromycin</a:t>
            </a:r>
          </a:p>
          <a:p>
            <a:pPr lvl="2" algn="l"/>
            <a:r>
              <a:rPr/>
              <a:t>…</a:t>
            </a: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Chloramphenicol lodges into the peptidyl-transfer site of the ribosome</a:t>
            </a:r>
          </a:p>
        </p:txBody>
      </p:sp>
      <p:pic>
        <p:nvPicPr>
          <p:cNvPr id="3" name="Picture 2" descr="ribosome-cm-pic-451c3.jpg"/>
          <p:cNvPicPr>
            <a:picLocks noChangeAspect="1"/>
          </p:cNvPicPr>
          <p:nvPr/>
        </p:nvPicPr>
        <p:blipFill>
          <a:blip r:embed="rId2"/>
          <a:stretch>
            <a:fillRect/>
          </a:stretch>
        </p:blipFill>
        <p:spPr>
          <a:xfrm>
            <a:off x="611293" y="1777153"/>
            <a:ext cx="10938932" cy="3852333"/>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Structure and action mechanism of puromycin</a:t>
            </a:r>
          </a:p>
        </p:txBody>
      </p:sp>
      <p:pic>
        <p:nvPicPr>
          <p:cNvPr id="3" name="Picture 2" descr="puromycin-color-pic-24511.png"/>
          <p:cNvPicPr>
            <a:picLocks noChangeAspect="1"/>
          </p:cNvPicPr>
          <p:nvPr/>
        </p:nvPicPr>
        <p:blipFill>
          <a:blip r:embed="rId2"/>
          <a:stretch>
            <a:fillRect/>
          </a:stretch>
        </p:blipFill>
        <p:spPr>
          <a:xfrm>
            <a:off x="792657" y="1143000"/>
            <a:ext cx="10576206" cy="5120640"/>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Diverse inhibitors of bacterial macromolecular synthesis</a:t>
            </a:r>
          </a:p>
        </p:txBody>
      </p:sp>
      <p:pic>
        <p:nvPicPr>
          <p:cNvPr id="3" name="Picture 2" descr="diverseantibacterials-slide-pic-1ebd3.png"/>
          <p:cNvPicPr>
            <a:picLocks noChangeAspect="1"/>
          </p:cNvPicPr>
          <p:nvPr/>
        </p:nvPicPr>
        <p:blipFill>
          <a:blip r:embed="rId2"/>
          <a:stretch>
            <a:fillRect/>
          </a:stretch>
        </p:blipFill>
        <p:spPr>
          <a:xfrm>
            <a:off x="1887405" y="1143000"/>
            <a:ext cx="8386710" cy="5120640"/>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Structure of the potassium ionophore valinomycin</a:t>
            </a:r>
          </a:p>
        </p:txBody>
      </p:sp>
      <p:pic>
        <p:nvPicPr>
          <p:cNvPr id="3" name="Picture 2" descr="valinomycin-color-pic-06a78.jpg"/>
          <p:cNvPicPr>
            <a:picLocks noChangeAspect="1"/>
          </p:cNvPicPr>
          <p:nvPr/>
        </p:nvPicPr>
        <p:blipFill>
          <a:blip r:embed="rId2"/>
          <a:stretch>
            <a:fillRect/>
          </a:stretch>
        </p:blipFill>
        <p:spPr>
          <a:xfrm>
            <a:off x="365760" y="1788022"/>
            <a:ext cx="11429998" cy="3830594"/>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Daptomycin permeabilizes membranes containing phosphatidylglycerol</a:t>
            </a:r>
          </a:p>
        </p:txBody>
      </p:sp>
      <p:pic>
        <p:nvPicPr>
          <p:cNvPr id="3" name="Picture 2" descr="dap-pic-91d2f.png"/>
          <p:cNvPicPr>
            <a:picLocks noChangeAspect="1"/>
          </p:cNvPicPr>
          <p:nvPr/>
        </p:nvPicPr>
        <p:blipFill>
          <a:blip r:embed="rId2"/>
          <a:stretch>
            <a:fillRect/>
          </a:stretch>
        </p:blipFill>
        <p:spPr>
          <a:xfrm>
            <a:off x="2434908" y="1143000"/>
            <a:ext cx="7291704" cy="5120640"/>
          </a:xfrm>
          <a:prstGeom prst="rect">
            <a:avLst/>
          </a:prstGeom>
        </p:spPr>
      </p:pic>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Structures of polymyxin B and lipopolysaccharide</a:t>
            </a:r>
          </a:p>
        </p:txBody>
      </p:sp>
      <p:pic>
        <p:nvPicPr>
          <p:cNvPr id="3" name="Picture 2" descr="lps-formula-pic-30e00.png"/>
          <p:cNvPicPr>
            <a:picLocks noChangeAspect="1"/>
          </p:cNvPicPr>
          <p:nvPr/>
        </p:nvPicPr>
        <p:blipFill>
          <a:blip r:embed="rId2"/>
          <a:stretch>
            <a:fillRect/>
          </a:stretch>
        </p:blipFill>
        <p:spPr>
          <a:xfrm>
            <a:off x="1836141" y="1143000"/>
            <a:ext cx="8489236" cy="5120640"/>
          </a:xfrm>
          <a:prstGeom prst="rect">
            <a:avLst/>
          </a:prstGeom>
        </p:spPr>
      </p:pic>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A model of the polymyxin B–LPS complex</a:t>
            </a:r>
          </a:p>
        </p:txBody>
      </p:sp>
      <p:pic>
        <p:nvPicPr>
          <p:cNvPr id="3" name="Picture 2" descr="polymyxin-simulation-pic-f0672.jpg"/>
          <p:cNvPicPr>
            <a:picLocks noChangeAspect="1"/>
          </p:cNvPicPr>
          <p:nvPr/>
        </p:nvPicPr>
        <p:blipFill>
          <a:blip r:embed="rId2"/>
          <a:stretch>
            <a:fillRect/>
          </a:stretch>
        </p:blipFill>
        <p:spPr>
          <a:xfrm>
            <a:off x="2248539" y="1143000"/>
            <a:ext cx="7664442" cy="5120640"/>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The tree of life, slightly pruned</a:t>
            </a:r>
          </a:p>
        </p:txBody>
      </p:sp>
      <p:pic>
        <p:nvPicPr>
          <p:cNvPr id="3" name="Picture 2" descr="treecolorpic-bf5a6.png"/>
          <p:cNvPicPr>
            <a:picLocks noChangeAspect="1"/>
          </p:cNvPicPr>
          <p:nvPr/>
        </p:nvPicPr>
        <p:blipFill>
          <a:blip r:embed="rId2"/>
          <a:stretch>
            <a:fillRect/>
          </a:stretch>
        </p:blipFill>
        <p:spPr>
          <a:xfrm>
            <a:off x="2412864" y="1143000"/>
            <a:ext cx="7335791" cy="5120640"/>
          </a:xfrm>
          <a:prstGeom prst="rect">
            <a:avLst/>
          </a:prstGeom>
        </p:spPr>
      </p:pic>
    </p:spTree>
  </p:cSld>
  <p:clrMapOvr>
    <a:masterClrMapping/>
  </p:clrMapOvr>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Drug targets in antifungal chemotherapy</a:t>
            </a:r>
          </a:p>
        </p:txBody>
      </p:sp>
      <p:sp>
        <p:nvSpPr>
          <p:cNvPr id="3" name="Content Placeholder 2"/>
          <p:cNvSpPr>
            <a:spLocks noGrp="1"/>
          </p:cNvSpPr>
          <p:nvPr>
            <p:ph idx="1"/>
          </p:nvPr>
        </p:nvSpPr>
        <p:spPr/>
        <p:txBody>
          <a:bodyPr anchor="ctr"/>
          <a:lstStyle/>
          <a:p>
            <a:pPr lvl="2" algn="l"/>
            <a:r>
              <a:rPr/>
              <a:t>ergosterol in cell membranes (amphotericin B)</a:t>
            </a:r>
          </a:p>
          <a:p>
            <a:pPr lvl="2" algn="l"/>
            <a:r>
              <a:rPr/>
              <a:t>ergosterol synthesis (ketoconazole; terbinafine)</a:t>
            </a:r>
          </a:p>
          <a:p>
            <a:pPr lvl="2" algn="l"/>
            <a:r>
              <a:rPr/>
              <a:t>thymidylate synthase (5-fluorocytosine)</a:t>
            </a:r>
          </a:p>
          <a:p>
            <a:pPr lvl="2" algn="l"/>
            <a:r>
              <a:rPr/>
              <a:t>1,3-β-glucan synthesis (echinocandins)</a:t>
            </a:r>
          </a:p>
        </p:txBody>
      </p:sp>
    </p:spTree>
  </p:cSld>
  <p:clrMapOvr>
    <a:masterClrMapping/>
  </p:clrMapOvr>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Structure and action mode of amphotericin B</a:t>
            </a:r>
          </a:p>
        </p:txBody>
      </p:sp>
      <p:pic>
        <p:nvPicPr>
          <p:cNvPr id="3" name="Picture 2" descr="amphob-color-pic-30f0a.jpg"/>
          <p:cNvPicPr>
            <a:picLocks noChangeAspect="1"/>
          </p:cNvPicPr>
          <p:nvPr/>
        </p:nvPicPr>
        <p:blipFill>
          <a:blip r:embed="rId2"/>
          <a:stretch>
            <a:fillRect/>
          </a:stretch>
        </p:blipFill>
        <p:spPr>
          <a:xfrm>
            <a:off x="1667141" y="1143000"/>
            <a:ext cx="8827237" cy="5120640"/>
          </a:xfrm>
          <a:prstGeom prst="rect">
            <a:avLst/>
          </a:prstGeom>
        </p:spPr>
      </p:pic>
    </p:spTree>
  </p:cSld>
  <p:clrMapOvr>
    <a:masterClrMapping/>
  </p:clrMapOvr>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Other antifungal drugs</a:t>
            </a:r>
          </a:p>
        </p:txBody>
      </p:sp>
      <p:pic>
        <p:nvPicPr>
          <p:cNvPr id="3" name="Picture 2" descr="antifungals-pic-15372.png"/>
          <p:cNvPicPr>
            <a:picLocks noChangeAspect="1"/>
          </p:cNvPicPr>
          <p:nvPr/>
        </p:nvPicPr>
        <p:blipFill>
          <a:blip r:embed="rId2"/>
          <a:stretch>
            <a:fillRect/>
          </a:stretch>
        </p:blipFill>
        <p:spPr>
          <a:xfrm>
            <a:off x="1928722" y="1143000"/>
            <a:ext cx="8304074" cy="5120640"/>
          </a:xfrm>
          <a:prstGeom prst="rect">
            <a:avLst/>
          </a:prstGeom>
        </p:spPr>
      </p:pic>
    </p:spTree>
  </p:cSld>
  <p:clrMapOvr>
    <a:masterClrMapping/>
  </p:clrMapOvr>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Antiprotozoal drugs</a:t>
            </a:r>
          </a:p>
        </p:txBody>
      </p:sp>
      <p:pic>
        <p:nvPicPr>
          <p:cNvPr id="3" name="Picture 2" descr="antiprotozoals2pic-9a251.png"/>
          <p:cNvPicPr>
            <a:picLocks noChangeAspect="1"/>
          </p:cNvPicPr>
          <p:nvPr/>
        </p:nvPicPr>
        <p:blipFill>
          <a:blip r:embed="rId2"/>
          <a:stretch>
            <a:fillRect/>
          </a:stretch>
        </p:blipFill>
        <p:spPr>
          <a:xfrm>
            <a:off x="717126" y="1303019"/>
            <a:ext cx="10727267" cy="4800600"/>
          </a:xfrm>
          <a:prstGeom prst="rect">
            <a:avLst/>
          </a:prstGeom>
        </p:spPr>
      </p:pic>
    </p:spTree>
  </p:cSld>
  <p:clrMapOvr>
    <a:masterClrMapping/>
  </p:clrMapOvr>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Hemozoin inside malaria parasites inside red blood cells</a:t>
            </a:r>
          </a:p>
        </p:txBody>
      </p:sp>
      <p:pic>
        <p:nvPicPr>
          <p:cNvPr id="3" name="Picture 2" descr="hemozoin-e5aa4.jpg"/>
          <p:cNvPicPr>
            <a:picLocks noChangeAspect="1"/>
          </p:cNvPicPr>
          <p:nvPr/>
        </p:nvPicPr>
        <p:blipFill>
          <a:blip r:embed="rId2"/>
          <a:stretch>
            <a:fillRect/>
          </a:stretch>
        </p:blipFill>
        <p:spPr>
          <a:xfrm>
            <a:off x="1393040" y="1143000"/>
            <a:ext cx="9375439" cy="5120640"/>
          </a:xfrm>
          <a:prstGeom prst="rect">
            <a:avLst/>
          </a:prstGeom>
        </p:spPr>
      </p:pic>
    </p:spTree>
  </p:cSld>
  <p:clrMapOvr>
    <a:masterClrMapping/>
  </p:clrMapOvr>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Chloroquine inhibits formation of β-hematin</a:t>
            </a:r>
          </a:p>
        </p:txBody>
      </p:sp>
      <p:pic>
        <p:nvPicPr>
          <p:cNvPr id="3" name="Picture 2" descr="cq-pic-ca9fa.png"/>
          <p:cNvPicPr>
            <a:picLocks noChangeAspect="1"/>
          </p:cNvPicPr>
          <p:nvPr/>
        </p:nvPicPr>
        <p:blipFill>
          <a:blip r:embed="rId2"/>
          <a:stretch>
            <a:fillRect/>
          </a:stretch>
        </p:blipFill>
        <p:spPr>
          <a:xfrm>
            <a:off x="365759" y="1712923"/>
            <a:ext cx="11430000" cy="3980793"/>
          </a:xfrm>
          <a:prstGeom prst="rect">
            <a:avLst/>
          </a:prstGeom>
        </p:spPr>
      </p:pic>
    </p:spTree>
  </p:cSld>
  <p:clrMapOvr>
    <a:masterClrMapping/>
  </p:clrMapOvr>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Action mechanism and selective toxicity of nitroimidazoles</a:t>
            </a:r>
          </a:p>
        </p:txBody>
      </p:sp>
      <p:pic>
        <p:nvPicPr>
          <p:cNvPr id="3" name="Picture 2" descr="metronidazole-redox-pic-19a42.png"/>
          <p:cNvPicPr>
            <a:picLocks noChangeAspect="1"/>
          </p:cNvPicPr>
          <p:nvPr/>
        </p:nvPicPr>
        <p:blipFill>
          <a:blip r:embed="rId2"/>
          <a:stretch>
            <a:fillRect/>
          </a:stretch>
        </p:blipFill>
        <p:spPr>
          <a:xfrm>
            <a:off x="1513149" y="1143000"/>
            <a:ext cx="9135222" cy="5120640"/>
          </a:xfrm>
          <a:prstGeom prst="rect">
            <a:avLst/>
          </a:prstGeom>
        </p:spPr>
      </p:pic>
    </p:spTree>
  </p:cSld>
  <p:clrMapOvr>
    <a:masterClrMapping/>
  </p:clrMapOvr>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Trypanosomes in a blood smear</a:t>
            </a:r>
          </a:p>
        </p:txBody>
      </p:sp>
      <p:pic>
        <p:nvPicPr>
          <p:cNvPr id="3" name="Picture 2" descr="Trypanosoma-evansi-8fa97.jpg"/>
          <p:cNvPicPr>
            <a:picLocks noChangeAspect="1"/>
          </p:cNvPicPr>
          <p:nvPr/>
        </p:nvPicPr>
        <p:blipFill>
          <a:blip r:embed="rId2"/>
          <a:stretch>
            <a:fillRect/>
          </a:stretch>
        </p:blipFill>
        <p:spPr>
          <a:xfrm>
            <a:off x="2617893" y="1497753"/>
            <a:ext cx="6925733" cy="4411133"/>
          </a:xfrm>
          <a:prstGeom prst="rect">
            <a:avLst/>
          </a:prstGeom>
        </p:spPr>
      </p:pic>
    </p:spTree>
  </p:cSld>
  <p:clrMapOvr>
    <a:masterClrMapping/>
  </p:clrMapOvr>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Melarsene oxide binds trypanothione</a:t>
            </a:r>
          </a:p>
        </p:txBody>
      </p:sp>
      <p:pic>
        <p:nvPicPr>
          <p:cNvPr id="3" name="Picture 2" descr="melarsene4pic-5cf79.png"/>
          <p:cNvPicPr>
            <a:picLocks noChangeAspect="1"/>
          </p:cNvPicPr>
          <p:nvPr/>
        </p:nvPicPr>
        <p:blipFill>
          <a:blip r:embed="rId2"/>
          <a:stretch>
            <a:fillRect/>
          </a:stretch>
        </p:blipFill>
        <p:spPr>
          <a:xfrm>
            <a:off x="1612926" y="1143000"/>
            <a:ext cx="8935667" cy="5120640"/>
          </a:xfrm>
          <a:prstGeom prst="rect">
            <a:avLst/>
          </a:prstGeom>
        </p:spPr>
      </p:pic>
    </p:spTree>
  </p:cSld>
  <p:clrMapOvr>
    <a:masterClrMapping/>
  </p:clrMapOvr>
</p:sld>
</file>

<file path=ppt/slides/slide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Leishmania in bone marrow</a:t>
            </a:r>
          </a:p>
        </p:txBody>
      </p:sp>
      <p:pic>
        <p:nvPicPr>
          <p:cNvPr id="3" name="Picture 2" descr="Leishmania-ed0cb.jpg"/>
          <p:cNvPicPr>
            <a:picLocks noChangeAspect="1"/>
          </p:cNvPicPr>
          <p:nvPr/>
        </p:nvPicPr>
        <p:blipFill>
          <a:blip r:embed="rId2"/>
          <a:stretch>
            <a:fillRect/>
          </a:stretch>
        </p:blipFill>
        <p:spPr>
          <a:xfrm>
            <a:off x="3079568" y="1143000"/>
            <a:ext cx="6002383" cy="5120640"/>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Drug targets for antimicrobial therapy</a:t>
            </a:r>
          </a:p>
        </p:txBody>
      </p:sp>
      <p:sp>
        <p:nvSpPr>
          <p:cNvPr id="3" name="Content Placeholder 2"/>
          <p:cNvSpPr>
            <a:spLocks noGrp="1"/>
          </p:cNvSpPr>
          <p:nvPr>
            <p:ph idx="1"/>
          </p:nvPr>
        </p:nvSpPr>
        <p:spPr/>
        <p:txBody>
          <a:bodyPr anchor="ctr"/>
          <a:lstStyle/>
          <a:p>
            <a:pPr lvl="2" algn="l"/>
            <a:r>
              <a:rPr/>
              <a:t>Macromolecules that occur in the cells of the pathogen but not within the human host. Examples:</a:t>
            </a:r>
          </a:p>
          <a:p>
            <a:pPr lvl="4" algn="l"/>
            <a:r>
              <a:rPr/>
              <a:t>the bacterial cell wall (penicillin)</a:t>
            </a:r>
          </a:p>
          <a:p>
            <a:pPr lvl="4" algn="l"/>
            <a:r>
              <a:rPr i="1"/>
              <a:t>de novo</a:t>
            </a:r>
            <a:r>
              <a:rPr/>
              <a:t> synthesis of folic acid (sulfonamides)</a:t>
            </a:r>
          </a:p>
          <a:p>
            <a:pPr lvl="2" algn="l"/>
            <a:r>
              <a:rPr/>
              <a:t>Macromolecules that occur in both humans and the pathogen but are structurally divergent. Examples:</a:t>
            </a:r>
          </a:p>
          <a:p>
            <a:pPr lvl="4" algn="l"/>
            <a:r>
              <a:rPr/>
              <a:t>ribosomes (chloramphenicol)</a:t>
            </a:r>
          </a:p>
          <a:p>
            <a:pPr lvl="4" algn="l"/>
            <a:r>
              <a:rPr/>
              <a:t>dihydrofolate reductase (trimethoprim)</a:t>
            </a:r>
          </a:p>
          <a:p>
            <a:pPr lvl="4" algn="l"/>
            <a:r>
              <a:rPr/>
              <a:t>DNA topoisomerase (ciprofloxacin)</a:t>
            </a:r>
          </a:p>
        </p:txBody>
      </p:sp>
    </p:spTree>
  </p:cSld>
  <p:clrMapOvr>
    <a:masterClrMapping/>
  </p:clrMapOvr>
</p:sld>
</file>

<file path=ppt/slides/slide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Antiviral chemotherapy</a:t>
            </a:r>
          </a:p>
        </p:txBody>
      </p:sp>
      <p:sp>
        <p:nvSpPr>
          <p:cNvPr id="3" name="Content Placeholder 2"/>
          <p:cNvSpPr>
            <a:spLocks noGrp="1"/>
          </p:cNvSpPr>
          <p:nvPr>
            <p:ph idx="1"/>
          </p:nvPr>
        </p:nvSpPr>
        <p:spPr/>
        <p:txBody>
          <a:bodyPr anchor="ctr"/>
          <a:lstStyle/>
          <a:p>
            <a:pPr lvl="2" algn="l"/>
            <a:r>
              <a:rPr/>
              <a:t>The genome may be</a:t>
            </a:r>
          </a:p>
          <a:p>
            <a:pPr lvl="4" algn="l"/>
            <a:r>
              <a:rPr/>
              <a:t>small (5 kbp) or large (&gt;300 kbp)</a:t>
            </a:r>
          </a:p>
          <a:p>
            <a:pPr lvl="4" algn="l"/>
            <a:r>
              <a:rPr/>
              <a:t>RNA or DNA</a:t>
            </a:r>
          </a:p>
          <a:p>
            <a:pPr lvl="4" algn="l"/>
            <a:r>
              <a:rPr/>
              <a:t>segmented or a single molecule</a:t>
            </a:r>
          </a:p>
          <a:p>
            <a:pPr lvl="4" algn="l"/>
            <a:r>
              <a:rPr/>
              <a:t>single-or double-stranded</a:t>
            </a:r>
          </a:p>
          <a:p>
            <a:pPr lvl="4" algn="l"/>
            <a:r>
              <a:rPr/>
              <a:t>if single-stranded, plus-or minus stranded</a:t>
            </a:r>
          </a:p>
          <a:p>
            <a:pPr lvl="4" algn="l"/>
            <a:r>
              <a:rPr/>
              <a:t>inserting itself into the host cell genome (retroviruses) or replicating independently (others)</a:t>
            </a:r>
          </a:p>
          <a:p>
            <a:pPr lvl="2" algn="l"/>
            <a:r>
              <a:rPr/>
              <a:t>Proteins may be expressed separately or as a single polyprotein</a:t>
            </a:r>
          </a:p>
          <a:p>
            <a:pPr lvl="2" algn="l"/>
            <a:r>
              <a:rPr/>
              <a:t>Propagation may be transient (hepatitis A) or persistent (hepatitis B)</a:t>
            </a:r>
          </a:p>
          <a:p>
            <a:pPr lvl="2" algn="l"/>
            <a:r>
              <a:rPr/>
              <a:t>The virion may be naked or enveloped</a:t>
            </a:r>
          </a:p>
        </p:txBody>
      </p:sp>
    </p:spTree>
  </p:cSld>
  <p:clrMapOvr>
    <a:masterClrMapping/>
  </p:clrMapOvr>
</p:sld>
</file>

<file path=ppt/slides/slide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The life cycle of influenza virus</a:t>
            </a:r>
          </a:p>
        </p:txBody>
      </p:sp>
      <p:pic>
        <p:nvPicPr>
          <p:cNvPr id="3" name="Picture 2" descr="influenza-color-pic-3f255.png"/>
          <p:cNvPicPr>
            <a:picLocks noChangeAspect="1"/>
          </p:cNvPicPr>
          <p:nvPr/>
        </p:nvPicPr>
        <p:blipFill>
          <a:blip r:embed="rId2"/>
          <a:stretch>
            <a:fillRect/>
          </a:stretch>
        </p:blipFill>
        <p:spPr>
          <a:xfrm>
            <a:off x="2135261" y="1143000"/>
            <a:ext cx="7890997" cy="5120640"/>
          </a:xfrm>
          <a:prstGeom prst="rect">
            <a:avLst/>
          </a:prstGeom>
        </p:spPr>
      </p:pic>
    </p:spTree>
  </p:cSld>
  <p:clrMapOvr>
    <a:masterClrMapping/>
  </p:clrMapOvr>
</p:sld>
</file>

<file path=ppt/slides/slide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Amantadine blocks the M</a:t>
            </a:r>
            <a:r>
              <a:rPr baseline="-20000"/>
              <a:t>2</a:t>
            </a:r>
            <a:r>
              <a:rPr/>
              <a:t> proton channel</a:t>
            </a:r>
          </a:p>
        </p:txBody>
      </p:sp>
      <p:pic>
        <p:nvPicPr>
          <p:cNvPr id="3" name="Picture 2" descr="amantadine2pic-af633.jpg"/>
          <p:cNvPicPr>
            <a:picLocks noChangeAspect="1"/>
          </p:cNvPicPr>
          <p:nvPr/>
        </p:nvPicPr>
        <p:blipFill>
          <a:blip r:embed="rId2"/>
          <a:stretch>
            <a:fillRect/>
          </a:stretch>
        </p:blipFill>
        <p:spPr>
          <a:xfrm>
            <a:off x="365760" y="1363075"/>
            <a:ext cx="11430000" cy="4680488"/>
          </a:xfrm>
          <a:prstGeom prst="rect">
            <a:avLst/>
          </a:prstGeom>
        </p:spPr>
      </p:pic>
    </p:spTree>
  </p:cSld>
  <p:clrMapOvr>
    <a:masterClrMapping/>
  </p:clrMapOvr>
</p:sld>
</file>

<file path=ppt/slides/slide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Oseltamivir inhibits influenzavirus neuraminidase</a:t>
            </a:r>
          </a:p>
        </p:txBody>
      </p:sp>
      <p:pic>
        <p:nvPicPr>
          <p:cNvPr id="3" name="Picture 2" descr="neuraminidase-pic-469c0.jpg"/>
          <p:cNvPicPr>
            <a:picLocks noChangeAspect="1"/>
          </p:cNvPicPr>
          <p:nvPr/>
        </p:nvPicPr>
        <p:blipFill>
          <a:blip r:embed="rId2"/>
          <a:stretch>
            <a:fillRect/>
          </a:stretch>
        </p:blipFill>
        <p:spPr>
          <a:xfrm>
            <a:off x="365760" y="2090709"/>
            <a:ext cx="11429999" cy="3225221"/>
          </a:xfrm>
          <a:prstGeom prst="rect">
            <a:avLst/>
          </a:prstGeom>
        </p:spPr>
      </p:pic>
    </p:spTree>
  </p:cSld>
  <p:clrMapOvr>
    <a:masterClrMapping/>
  </p:clrMapOvr>
</p:sld>
</file>

<file path=ppt/slides/slide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Inhibition of HIV fusion with target cells by the peptide enfuvirtide</a:t>
            </a:r>
          </a:p>
        </p:txBody>
      </p:sp>
      <p:pic>
        <p:nvPicPr>
          <p:cNvPr id="3" name="Picture 2" descr="hivfusion-color-pic-6b0fb.png"/>
          <p:cNvPicPr>
            <a:picLocks noChangeAspect="1"/>
          </p:cNvPicPr>
          <p:nvPr/>
        </p:nvPicPr>
        <p:blipFill>
          <a:blip r:embed="rId2"/>
          <a:stretch>
            <a:fillRect/>
          </a:stretch>
        </p:blipFill>
        <p:spPr>
          <a:xfrm>
            <a:off x="365760" y="2421232"/>
            <a:ext cx="11430000" cy="2564174"/>
          </a:xfrm>
          <a:prstGeom prst="rect">
            <a:avLst/>
          </a:prstGeom>
        </p:spPr>
      </p:pic>
    </p:spTree>
  </p:cSld>
  <p:clrMapOvr>
    <a:masterClrMapping/>
  </p:clrMapOvr>
</p:sld>
</file>

<file path=ppt/slides/slide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Inhibitors of virus genome replication</a:t>
            </a:r>
          </a:p>
        </p:txBody>
      </p:sp>
      <p:pic>
        <p:nvPicPr>
          <p:cNvPr id="3" name="Picture 2" descr="antivirals3pic-2e396.png"/>
          <p:cNvPicPr>
            <a:picLocks noChangeAspect="1"/>
          </p:cNvPicPr>
          <p:nvPr/>
        </p:nvPicPr>
        <p:blipFill>
          <a:blip r:embed="rId2"/>
          <a:stretch>
            <a:fillRect/>
          </a:stretch>
        </p:blipFill>
        <p:spPr>
          <a:xfrm>
            <a:off x="1576741" y="1143000"/>
            <a:ext cx="9008037" cy="5120640"/>
          </a:xfrm>
          <a:prstGeom prst="rect">
            <a:avLst/>
          </a:prstGeom>
        </p:spPr>
      </p:pic>
    </p:spTree>
  </p:cSld>
  <p:clrMapOvr>
    <a:masterClrMapping/>
  </p:clrMapOvr>
</p:sld>
</file>

<file path=ppt/slides/slide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Activation of acyclovir</a:t>
            </a:r>
          </a:p>
        </p:txBody>
      </p:sp>
      <p:pic>
        <p:nvPicPr>
          <p:cNvPr id="3" name="Picture 2" descr="acyclovir-pic-c156c.png"/>
          <p:cNvPicPr>
            <a:picLocks noChangeAspect="1"/>
          </p:cNvPicPr>
          <p:nvPr/>
        </p:nvPicPr>
        <p:blipFill>
          <a:blip r:embed="rId2"/>
          <a:stretch>
            <a:fillRect/>
          </a:stretch>
        </p:blipFill>
        <p:spPr>
          <a:xfrm>
            <a:off x="2232410" y="1143000"/>
            <a:ext cx="7696700" cy="5120640"/>
          </a:xfrm>
          <a:prstGeom prst="rect">
            <a:avLst/>
          </a:prstGeom>
        </p:spPr>
      </p:pic>
    </p:spTree>
  </p:cSld>
  <p:clrMapOvr>
    <a:masterClrMapping/>
  </p:clrMapOvr>
</p:sld>
</file>

<file path=ppt/slides/slide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Function of virus proteases</a:t>
            </a:r>
          </a:p>
        </p:txBody>
      </p:sp>
      <p:pic>
        <p:nvPicPr>
          <p:cNvPr id="3" name="Picture 2" descr="virusprotease-color-064a1.png"/>
          <p:cNvPicPr>
            <a:picLocks noChangeAspect="1"/>
          </p:cNvPicPr>
          <p:nvPr/>
        </p:nvPicPr>
        <p:blipFill>
          <a:blip r:embed="rId2"/>
          <a:stretch>
            <a:fillRect/>
          </a:stretch>
        </p:blipFill>
        <p:spPr>
          <a:xfrm>
            <a:off x="4220332" y="1143000"/>
            <a:ext cx="3720856" cy="512064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Structures of folic acid and of three inhibitors of dihydrofolate reductase</a:t>
            </a:r>
          </a:p>
        </p:txBody>
      </p:sp>
      <p:pic>
        <p:nvPicPr>
          <p:cNvPr id="3" name="Picture 2" descr="folate-inhibitors-pic-8f79f.png"/>
          <p:cNvPicPr>
            <a:picLocks noChangeAspect="1"/>
          </p:cNvPicPr>
          <p:nvPr/>
        </p:nvPicPr>
        <p:blipFill>
          <a:blip r:embed="rId2"/>
          <a:stretch>
            <a:fillRect/>
          </a:stretch>
        </p:blipFill>
        <p:spPr>
          <a:xfrm>
            <a:off x="1567281" y="1143000"/>
            <a:ext cx="9026957" cy="512064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Microbial resistance mechanisms</a:t>
            </a:r>
          </a:p>
        </p:txBody>
      </p:sp>
      <p:sp>
        <p:nvSpPr>
          <p:cNvPr id="3" name="Content Placeholder 2"/>
          <p:cNvSpPr>
            <a:spLocks noGrp="1"/>
          </p:cNvSpPr>
          <p:nvPr>
            <p:ph idx="1"/>
          </p:nvPr>
        </p:nvSpPr>
        <p:spPr/>
        <p:txBody>
          <a:bodyPr anchor="ctr"/>
          <a:lstStyle/>
          <a:p>
            <a:pPr lvl="2" algn="l"/>
            <a:r>
              <a:rPr/>
              <a:t>Mechanisms affecting the target:</a:t>
            </a:r>
          </a:p>
          <a:p>
            <a:pPr lvl="4" algn="l"/>
            <a:r>
              <a:rPr/>
              <a:t>Structural alteration / mutation</a:t>
            </a:r>
          </a:p>
          <a:p>
            <a:pPr lvl="4" algn="l"/>
            <a:r>
              <a:rPr/>
              <a:t>Compensatory overexpression</a:t>
            </a:r>
          </a:p>
          <a:p>
            <a:pPr lvl="2" algn="l"/>
            <a:r>
              <a:rPr/>
              <a:t>Mechanisms affecting the drug:</a:t>
            </a:r>
          </a:p>
          <a:p>
            <a:pPr lvl="4" algn="l"/>
            <a:r>
              <a:rPr/>
              <a:t>Reduced uptake</a:t>
            </a:r>
          </a:p>
          <a:p>
            <a:pPr lvl="4" algn="l"/>
            <a:r>
              <a:rPr/>
              <a:t>Active extrusion</a:t>
            </a:r>
          </a:p>
          <a:p>
            <a:pPr lvl="4" algn="l"/>
            <a:r>
              <a:rPr/>
              <a:t>Enzymatic inactivation</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Overview of antibacterial chemotherapy</a:t>
            </a:r>
          </a:p>
        </p:txBody>
      </p:sp>
      <p:sp>
        <p:nvSpPr>
          <p:cNvPr id="3" name="Content Placeholder 2"/>
          <p:cNvSpPr>
            <a:spLocks noGrp="1"/>
          </p:cNvSpPr>
          <p:nvPr>
            <p:ph idx="1"/>
          </p:nvPr>
        </p:nvSpPr>
        <p:spPr/>
        <p:txBody>
          <a:bodyPr anchor="ctr"/>
          <a:lstStyle/>
          <a:p>
            <a:pPr lvl="2" algn="l"/>
            <a:r>
              <a:rPr/>
              <a:t>Targets</a:t>
            </a:r>
          </a:p>
          <a:p>
            <a:pPr lvl="4" algn="l"/>
            <a:r>
              <a:rPr/>
              <a:t>Cell wall</a:t>
            </a:r>
          </a:p>
          <a:p>
            <a:pPr lvl="4" algn="l"/>
            <a:r>
              <a:rPr/>
              <a:t>Ribosomes</a:t>
            </a:r>
          </a:p>
          <a:p>
            <a:pPr lvl="4" algn="l"/>
            <a:r>
              <a:rPr/>
              <a:t>Enzymes related to cell division</a:t>
            </a:r>
          </a:p>
          <a:p>
            <a:pPr lvl="4" algn="l"/>
            <a:r>
              <a:rPr/>
              <a:t>Intermediate metabolism</a:t>
            </a:r>
          </a:p>
          <a:p>
            <a:pPr lvl="2" algn="l"/>
            <a:r>
              <a:rPr/>
              <a:t>Antibiotic resistance</a:t>
            </a:r>
          </a:p>
          <a:p>
            <a:pPr lvl="4" algn="l"/>
            <a:r>
              <a:rPr/>
              <a:t>Bacteria have short generation times—fast </a:t>
            </a:r>
            <a:r>
              <a:rPr i="1"/>
              <a:t>de novo</a:t>
            </a:r>
            <a:r>
              <a:rPr/>
              <a:t> evolution of resistance</a:t>
            </a:r>
          </a:p>
          <a:p>
            <a:pPr lvl="4" algn="l"/>
            <a:r>
              <a:rPr/>
              <a:t>Resistance genes exist in producers of antibiotics—can spread to pathogenic bacteria by gene transfer</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Gene transfer mechanisms in bacteria</a:t>
            </a:r>
          </a:p>
        </p:txBody>
      </p:sp>
      <p:sp>
        <p:nvSpPr>
          <p:cNvPr id="3" name="Content Placeholder 2"/>
          <p:cNvSpPr>
            <a:spLocks noGrp="1"/>
          </p:cNvSpPr>
          <p:nvPr>
            <p:ph idx="1"/>
          </p:nvPr>
        </p:nvSpPr>
        <p:spPr/>
        <p:txBody>
          <a:bodyPr anchor="ctr"/>
          <a:lstStyle/>
          <a:p>
            <a:pPr lvl="2" algn="l"/>
            <a:r>
              <a:rPr/>
              <a:t>Transformation: cellular uptake of naked DNA</a:t>
            </a:r>
          </a:p>
          <a:p>
            <a:pPr lvl="2" algn="l"/>
            <a:r>
              <a:rPr/>
              <a:t>Conjugation: plasmid-encoded active transfer between bacterial cells</a:t>
            </a:r>
          </a:p>
          <a:p>
            <a:pPr lvl="2" algn="l"/>
            <a:r>
              <a:rPr/>
              <a:t>Transduction: gene transfer mediated by bacteriophages</a:t>
            </a:r>
          </a:p>
          <a:p>
            <a:pPr lvl="2" algn="l"/>
            <a:r>
              <a:rPr/>
              <a:t>Transposons: transfer of genes between carrier DNA molecules (chromosomes, plasmids)</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Bacterial cell wall structure</a:t>
            </a:r>
          </a:p>
        </p:txBody>
      </p:sp>
      <p:pic>
        <p:nvPicPr>
          <p:cNvPr id="3" name="Picture 2" descr="cellwall-slide-pic-e60c5.png"/>
          <p:cNvPicPr>
            <a:picLocks noChangeAspect="1"/>
          </p:cNvPicPr>
          <p:nvPr/>
        </p:nvPicPr>
        <p:blipFill>
          <a:blip r:embed="rId2"/>
          <a:stretch>
            <a:fillRect/>
          </a:stretch>
        </p:blipFill>
        <p:spPr>
          <a:xfrm>
            <a:off x="365760" y="1667735"/>
            <a:ext cx="11429999" cy="407116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WPS Presentation</Application>
  <PresentationFormat>Widescreen</PresentationFormat>
  <Paragraphs>0</Paragraphs>
  <Slides>0</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0</vt:i4>
      </vt:variant>
    </vt:vector>
  </HeadingPairs>
  <TitlesOfParts>
    <vt:vector size="9" baseType="lpstr">
      <vt:lpstr>Arial</vt:lpstr>
      <vt:lpstr>SimSun</vt:lpstr>
      <vt:lpstr>Wingdings</vt:lpstr>
      <vt:lpstr>Calibri</vt:lpstr>
      <vt:lpstr>Constantia</vt:lpstr>
      <vt:lpstr>Arial Unicode MS</vt:lpstr>
      <vt:lpstr>Calibri Light</vt:lpstr>
      <vt:lpstr>Corbel</vt:lpstr>
      <vt:lpstr>Office Theme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N.</dc:creator>
  <cp:lastModifiedBy>mpalmer</cp:lastModifiedBy>
  <cp:revision>51</cp:revision>
  <dcterms:created xsi:type="dcterms:W3CDTF">2022-03-26T19:36:19Z</dcterms:created>
  <dcterms:modified xsi:type="dcterms:W3CDTF">2022-03-26T19:36:19Z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1033-11.1.0.10920</vt:lpwstr>
  </property>
</Properties>
</file>