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47BE"/>
    <a:srgbClr val="2D61B7"/>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000" autoAdjust="0"/>
    <p:restoredTop sz="94660"/>
  </p:normalViewPr>
  <p:slideViewPr>
    <p:cSldViewPr snapToGrid="0">
      <p:cViewPr varScale="1">
        <p:scale>
          <a:sx n="64" d="100"/>
          <a:sy n="64"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 Type="http://schemas.openxmlformats.org/officeDocument/2006/relationships/tableStyles" Target="tableStyles.xml"/><Relationship Id="rId4" Type="http://schemas.openxmlformats.org/officeDocument/2006/relationships/viewProps" Target="viewProps.xml"/><Relationship Id="rId3" Type="http://schemas.openxmlformats.org/officeDocument/2006/relationships/presProps" Target="presProps.xml"/><Relationship Id="rId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hapter_titl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86050"/>
            <a:ext cx="9144000" cy="824230"/>
          </a:xfrm>
        </p:spPr>
        <p:txBody>
          <a:bodyPr anchor="b"/>
          <a:lstStyle>
            <a:lvl1pPr algn="ctr">
              <a:defRPr sz="4800">
                <a:latin typeface="+mj-lt"/>
              </a:defRPr>
            </a:lvl1pPr>
          </a:lstStyle>
          <a:p>
            <a:r>
              <a:rPr lang="en-US"/>
              <a:t>Click to edit Master title style</a:t>
            </a:r>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efau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p:txBody>
          <a:bodyPr/>
          <a:lstStyle>
            <a:lvl1pPr eaLnBrk="1" fontAlgn="auto" latinLnBrk="0" hangingPunct="1">
              <a:defRPr/>
            </a:lvl1pPr>
            <a:lvl2pPr marL="720090" indent="-467995" eaLnBrk="1" fontAlgn="auto" latinLnBrk="0" hangingPunct="1">
              <a:buClrTx/>
              <a:buFont typeface="+mj-lt"/>
              <a:buAutoNum type="arabicPeriod"/>
              <a:defRPr/>
            </a:lvl2pPr>
            <a:lvl3pPr marL="720090" indent="-431800" eaLnBrk="1" fontAlgn="auto" latinLnBrk="0" hangingPunct="1">
              <a:buClrTx/>
              <a:buFont typeface="Arial" panose="020B0604020202020204" pitchFamily="34" charset="0"/>
              <a:buChar char="•"/>
              <a:defRPr/>
            </a:lvl3pPr>
            <a:lvl4pPr marL="1296035" indent="-467995" eaLnBrk="1" fontAlgn="auto" latinLnBrk="0" hangingPunct="1">
              <a:spcBef>
                <a:spcPts val="500"/>
              </a:spcBef>
              <a:buClrTx/>
              <a:buFont typeface="+mj-lt"/>
              <a:buAutoNum type="alphaLcParenR"/>
              <a:defRPr/>
            </a:lvl4pPr>
            <a:lvl5pPr marL="1296035" indent="-431800" eaLnBrk="1" fontAlgn="auto" latinLnBrk="0" hangingPunct="1">
              <a:spcBef>
                <a:spcPts val="500"/>
              </a:spcBef>
              <a:buClrTx/>
              <a:buFont typeface="Arial" panose="020B0604020202020204" pitchFamily="34" charset="0"/>
              <a:buChar char="◦"/>
              <a:defRPr/>
            </a:lvl5pPr>
          </a:lstStyle>
          <a:p>
            <a:pPr lvl="0"/>
            <a:r>
              <a:rPr lang="en-US"/>
              <a:t>Level 0 is a plain paragraph, without formatting</a:t>
            </a:r>
            <a:endParaRPr lang="en-US"/>
          </a:p>
          <a:p>
            <a:pPr lvl="1"/>
            <a:r>
              <a:rPr lang="en-US"/>
              <a:t>Level 1 is an outer numbered item </a:t>
            </a:r>
            <a:endParaRPr lang="en-US"/>
          </a:p>
          <a:p>
            <a:pPr lvl="2"/>
            <a:r>
              <a:rPr lang="en-US"/>
              <a:t>Level 2 is an outer bulleted item</a:t>
            </a:r>
            <a:endParaRPr lang="en-US"/>
          </a:p>
          <a:p>
            <a:pPr lvl="3"/>
            <a:r>
              <a:rPr lang="en-US"/>
              <a:t>Level 3 is an inner numbered item </a:t>
            </a:r>
            <a:endParaRPr lang="en-US"/>
          </a:p>
          <a:p>
            <a:pPr lvl="4"/>
            <a:r>
              <a:rPr lang="en-US"/>
              <a:t>Level 4 is an inner bulleted item</a:t>
            </a:r>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hasCustomPrompt="1"/>
          </p:nvPr>
        </p:nvSpPr>
        <p:spPr>
          <a:xfrm>
            <a:off x="1616075" y="1243965"/>
            <a:ext cx="8597900" cy="4932680"/>
          </a:xfrm>
        </p:spPr>
        <p:txBody>
          <a:bodyPr/>
          <a:lstStyle>
            <a:lvl1pPr eaLnBrk="1" fontAlgn="auto" latinLnBrk="0" hangingPunct="1">
              <a:spcBef>
                <a:spcPts val="0"/>
              </a:spcBef>
              <a:spcAft>
                <a:spcPts val="1200"/>
              </a:spcAft>
              <a:defRPr sz="2400" u="none" strike="noStrike" kern="1200" cap="none" spc="0" normalizeH="0">
                <a:solidFill>
                  <a:schemeClr val="tx1"/>
                </a:solidFill>
                <a:uFillTx/>
                <a:latin typeface="Calibri" panose="020F0502020204030204" charset="0"/>
              </a:defRPr>
            </a:lvl1pPr>
            <a:lvl2pPr marL="539750" indent="0" eaLnBrk="1" fontAlgn="auto" latinLnBrk="0" hangingPunct="1">
              <a:spcBef>
                <a:spcPts val="600"/>
              </a:spcBef>
              <a:spcAft>
                <a:spcPts val="600"/>
              </a:spcAft>
              <a:buNone/>
              <a:defRPr sz="2000" i="0" u="none" strike="noStrike" kern="1200" cap="none" spc="0" normalizeH="0">
                <a:solidFill>
                  <a:schemeClr val="tx1"/>
                </a:solidFill>
                <a:uFillTx/>
                <a:latin typeface="Constantia" panose="02030602050306030303" charset="0"/>
              </a:defRPr>
            </a:lvl2pPr>
            <a:lvl3pPr marL="1080135" indent="0" algn="r" eaLnBrk="1" fontAlgn="auto" latinLnBrk="0" hangingPunct="1">
              <a:spcBef>
                <a:spcPts val="600"/>
              </a:spcBef>
              <a:spcAft>
                <a:spcPts val="600"/>
              </a:spcAft>
              <a:buNone/>
              <a:defRPr sz="1600" i="1" u="none" strike="noStrike" kern="1200" cap="none" spc="0" normalizeH="0">
                <a:solidFill>
                  <a:schemeClr val="tx1"/>
                </a:solidFill>
                <a:uFillTx/>
                <a:latin typeface="Constantia" panose="02030602050306030303" charset="0"/>
              </a:defRPr>
            </a:lvl3pPr>
            <a:lvl4pPr marL="539750" indent="-431800" algn="l" eaLnBrk="1" fontAlgn="auto" latinLnBrk="0" hangingPunct="1">
              <a:spcBef>
                <a:spcPts val="600"/>
              </a:spcBef>
              <a:spcAft>
                <a:spcPts val="600"/>
              </a:spcAft>
              <a:buClrTx/>
              <a:buFont typeface="+mj-lt"/>
              <a:buAutoNum type="arabicPeriod"/>
              <a:defRPr u="none" strike="noStrike" kern="1200" cap="none" spc="0" normalizeH="0">
                <a:solidFill>
                  <a:schemeClr val="tx1"/>
                </a:solidFill>
                <a:uFillTx/>
                <a:latin typeface="+mn-lt"/>
              </a:defRPr>
            </a:lvl4pPr>
            <a:lvl5pPr marL="565150" indent="-457200" eaLnBrk="1" fontAlgn="auto" latinLnBrk="0" hangingPunct="1">
              <a:spcBef>
                <a:spcPts val="500"/>
              </a:spcBef>
              <a:buClrTx/>
              <a:buFont typeface="Arial" panose="020B0604020202020204" pitchFamily="34" charset="0"/>
              <a:buChar char="•"/>
              <a:defRPr/>
            </a:lvl5pPr>
          </a:lstStyle>
          <a:p>
            <a:pPr lvl="0"/>
            <a:r>
              <a:rPr lang="en-US"/>
              <a:t>A lead-in paragraph at level zero. It may or may not be used. I am too lazy to make it stick out on the right hand side. </a:t>
            </a:r>
            <a:endParaRPr lang="en-US"/>
          </a:p>
          <a:p>
            <a:pPr lvl="1"/>
            <a:r>
              <a:rPr lang="en-US"/>
              <a:t>Level 1 should contain the body of the quote. Donec eu libero sit amet quam egestas semper. Aenean ultricies mi vitae est. Mauris placerat eleifend leo.</a:t>
            </a:r>
            <a:endParaRPr lang="en-US"/>
          </a:p>
          <a:p>
            <a:pPr lvl="2"/>
            <a:r>
              <a:rPr lang="en-US"/>
              <a:t>An attribution in smaller type at level 2. And we make sure it is offset both horizontally and vertically.   </a:t>
            </a:r>
            <a:endParaRPr lang="en-US"/>
          </a:p>
          <a:p>
            <a:pPr lvl="3"/>
            <a:r>
              <a:rPr lang="en-US"/>
              <a:t>Level 3 becomes a numbered item, so that we can provide for at least one list level together with quoting</a:t>
            </a:r>
            <a:endParaRPr lang="en-US"/>
          </a:p>
          <a:p>
            <a:pPr lvl="4"/>
            <a:r>
              <a:rPr lang="en-US"/>
              <a:t>Level 4 becomes a bulleted item. That should just about cover it.  </a:t>
            </a: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_full_widt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Title spans full width of slide</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_6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5148000" cy="6069965"/>
          </a:xfrm>
        </p:spPr>
        <p:txBody>
          <a:bodyPr lIns="0" tIns="0" rIns="0" bIns="0" anchor="t" anchorCtr="0"/>
          <a:lstStyle/>
          <a:p>
            <a:r>
              <a:rPr lang="en-US"/>
              <a:t>Title 6 inches wide</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_5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4572000" cy="6069965"/>
          </a:xfrm>
        </p:spPr>
        <p:txBody>
          <a:bodyPr lIns="0" tIns="0" rIns="0" bIns="0" anchor="t" anchorCtr="0"/>
          <a:lstStyle/>
          <a:p>
            <a:r>
              <a:rPr lang="en-US"/>
              <a:t>Title 5 inches wide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_4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45" y="361950"/>
            <a:ext cx="3672000" cy="6069965"/>
          </a:xfrm>
        </p:spPr>
        <p:txBody>
          <a:bodyPr lIns="0" tIns="0" rIns="0" bIns="0" anchor="t" anchorCtr="0"/>
          <a:lstStyle/>
          <a:p>
            <a:r>
              <a:rPr lang="en-US"/>
              <a:t>Title 4 inches wide</a:t>
            </a:r>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_3_inch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1315" y="360000"/>
            <a:ext cx="2743200" cy="6229985"/>
          </a:xfrm>
        </p:spPr>
        <p:txBody>
          <a:bodyPr lIns="0" tIns="0" rIns="0" bIns="0" anchor="t" anchorCtr="0"/>
          <a:lstStyle/>
          <a:p>
            <a:r>
              <a:rPr lang="en-US"/>
              <a:t>Title 3 inches wide</a:t>
            </a:r>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0"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770" y="223520"/>
            <a:ext cx="11610340" cy="714375"/>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p:cNvSpPr>
            <a:spLocks noGrp="1"/>
          </p:cNvSpPr>
          <p:nvPr>
            <p:ph type="body" idx="1"/>
          </p:nvPr>
        </p:nvSpPr>
        <p:spPr>
          <a:xfrm>
            <a:off x="318135" y="1243965"/>
            <a:ext cx="11611610" cy="4932680"/>
          </a:xfrm>
          <a:prstGeom prst="rect">
            <a:avLst/>
          </a:prstGeom>
        </p:spPr>
        <p:txBody>
          <a:bodyPr vert="horz" lIns="91440" tIns="45720" rIns="91440" bIns="45720" rtlCol="0">
            <a:normAutofit/>
          </a:bodyPr>
          <a:lstStyle/>
          <a:p>
            <a:pPr lvl="0"/>
            <a:r>
              <a:rPr lang="en-US" dirty="0"/>
              <a:t>The outermost level (level 0) will be an unbulleted paragraph above a bulleted list. Whereas a proper bulleted list will exist at level 1. </a:t>
            </a:r>
            <a:endParaRPr lang="en-US" dirty="0"/>
          </a:p>
          <a:p>
            <a:pPr lvl="1"/>
            <a:r>
              <a:rPr lang="en-US" dirty="0"/>
              <a:t>Second level - yes, given the width of the slide, this indent seems reasonable. This will be used as a regular bulleted list. </a:t>
            </a:r>
            <a:endParaRPr lang="en-US" dirty="0"/>
          </a:p>
          <a:p>
            <a:pPr lvl="2"/>
            <a:r>
              <a:rPr lang="en-US" dirty="0"/>
              <a:t>Third level. This will be a nested bulleted list. And we need to add some filler copy again to see how well the line spacing works.  We again use single line spacing, since the 0.9 default is just unreadable. </a:t>
            </a:r>
            <a:endParaRPr lang="en-US" dirty="0"/>
          </a:p>
          <a:p>
            <a:pPr lvl="3"/>
            <a:r>
              <a:rPr lang="en-US" dirty="0"/>
              <a:t>Fourth level. This will be used as an un-bulleted entry at the second level. Well, no, we just axed this. Instead, this will be formatted as an outer numbered entry. </a:t>
            </a:r>
            <a:endParaRPr lang="en-US" dirty="0"/>
          </a:p>
          <a:p>
            <a:pPr lvl="4"/>
            <a:r>
              <a:rPr lang="en-US" dirty="0"/>
              <a:t>Fifth level - and this will become an inner numbered entry. Horrido. </a:t>
            </a:r>
            <a:endParaRPr lang="en-CA" dirty="0"/>
          </a:p>
        </p:txBody>
      </p:sp>
      <p:sp>
        <p:nvSpPr>
          <p:cNvPr id="7" name="TextBox 6"/>
          <p:cNvSpPr txBox="1"/>
          <p:nvPr userDrawn="1"/>
        </p:nvSpPr>
        <p:spPr>
          <a:xfrm>
            <a:off x="437515" y="6626860"/>
            <a:ext cx="2868930" cy="213995"/>
          </a:xfrm>
          <a:prstGeom prst="rect">
            <a:avLst/>
          </a:prstGeom>
          <a:noFill/>
        </p:spPr>
        <p:txBody>
          <a:bodyPr wrap="square" rtlCol="0" anchor="b" anchorCtr="0">
            <a:spAutoFit/>
          </a:bodyPr>
          <a:p>
            <a:r>
              <a:rPr lang="en-US" altLang="en-CA" sz="800">
                <a:latin typeface="Calibri" panose="020F0502020204030204" charset="0"/>
                <a:cs typeface="Arial" panose="020B0604020202020204" pitchFamily="34" charset="0"/>
              </a:rPr>
              <a:t>© </a:t>
            </a:r>
            <a:r>
              <a:rPr lang="x-none" altLang="en-US" sz="800">
                <a:latin typeface="Calibri" panose="020F0502020204030204" charset="0"/>
                <a:cs typeface="Arial" panose="020B0604020202020204" pitchFamily="34" charset="0"/>
              </a:rPr>
              <a:t>https://mpalmer.heresy.is 2022</a:t>
            </a:r>
            <a:endParaRPr lang="en-US" altLang="en-CA" sz="800">
              <a:latin typeface="Calibri" panose="020F0502020204030204" charset="0"/>
            </a:endParaRPr>
          </a:p>
        </p:txBody>
      </p:sp>
      <p:sp>
        <p:nvSpPr>
          <p:cNvPr id="9" name="TextBox 8"/>
          <p:cNvSpPr txBox="1"/>
          <p:nvPr userDrawn="1"/>
        </p:nvSpPr>
        <p:spPr>
          <a:xfrm>
            <a:off x="11010900" y="6597015"/>
            <a:ext cx="639445" cy="245110"/>
          </a:xfrm>
          <a:prstGeom prst="rect">
            <a:avLst/>
          </a:prstGeom>
          <a:noFill/>
        </p:spPr>
        <p:txBody>
          <a:bodyPr wrap="square" rtlCol="0" anchor="b" anchorCtr="0">
            <a:spAutoFit/>
          </a:bodyPr>
          <a:p>
            <a:pPr algn="r"/>
            <a:fld id="{9A0DB2DC-4C9A-4742-B13C-FB6460FD3503}" type="slidenum">
              <a:rPr lang="x-none" altLang="en-CA" sz="1000">
                <a:latin typeface="Calibri" panose="020F0502020204030204" charset="0"/>
              </a:rPr>
            </a:fld>
            <a:endParaRPr lang="x-none" altLang="en-CA" sz="1000">
              <a:latin typeface="Calibri" panose="020F050202020403020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2800" u="none" strike="noStrike" kern="1200" cap="none" spc="0" normalizeH="0">
          <a:solidFill>
            <a:srgbClr val="2D61B7"/>
          </a:solidFill>
          <a:uFillTx/>
          <a:latin typeface="+mj-lt"/>
          <a:ea typeface="+mj-ea"/>
          <a:cs typeface="+mj-cs"/>
        </a:defRPr>
      </a:lvl1pPr>
    </p:titleStyle>
    <p:bodyStyle>
      <a:lvl1pPr marL="0" indent="0" algn="l" defTabSz="914400" rtl="0" eaLnBrk="1" fontAlgn="auto" latinLnBrk="0" hangingPunct="1">
        <a:lnSpc>
          <a:spcPct val="100000"/>
        </a:lnSpc>
        <a:spcBef>
          <a:spcPts val="50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1pPr>
      <a:lvl2pPr marL="720090" indent="-431800" algn="l" defTabSz="914400" rtl="0" eaLnBrk="1" fontAlgn="auto" latinLnBrk="0" hangingPunct="1">
        <a:lnSpc>
          <a:spcPct val="100000"/>
        </a:lnSpc>
        <a:spcBef>
          <a:spcPts val="500"/>
        </a:spcBef>
        <a:spcAft>
          <a:spcPts val="500"/>
        </a:spcAft>
        <a:buFont typeface="Arial" panose="020B0604020202020204" pitchFamily="34" charset="0"/>
        <a:buChar char="•"/>
        <a:defRPr sz="2400" u="none" strike="noStrike" kern="1200" cap="none" spc="0" normalizeH="0">
          <a:solidFill>
            <a:schemeClr val="tx1"/>
          </a:solidFill>
          <a:uFillTx/>
          <a:latin typeface="+mn-lt"/>
          <a:ea typeface="+mn-ea"/>
          <a:cs typeface="+mn-cs"/>
        </a:defRPr>
      </a:lvl2pPr>
      <a:lvl3pPr marL="1296035" indent="-360045" algn="l" defTabSz="914400" rtl="0" eaLnBrk="1" fontAlgn="auto" latinLnBrk="0" hangingPunct="1">
        <a:lnSpc>
          <a:spcPct val="100000"/>
        </a:lnSpc>
        <a:spcBef>
          <a:spcPts val="500"/>
        </a:spcBef>
        <a:spcAft>
          <a:spcPts val="500"/>
        </a:spcAft>
        <a:buClrTx/>
        <a:buFont typeface="Arial" panose="020B0604020202020204" pitchFamily="34" charset="0"/>
        <a:buChar char="◦"/>
        <a:defRPr sz="2400" u="none" strike="noStrike" kern="1200" cap="none" spc="0" normalizeH="0">
          <a:solidFill>
            <a:schemeClr val="tx1"/>
          </a:solidFill>
          <a:uFillTx/>
          <a:latin typeface="+mn-lt"/>
          <a:ea typeface="+mn-ea"/>
          <a:cs typeface="+mn-cs"/>
        </a:defRPr>
      </a:lvl3pPr>
      <a:lvl4pPr marL="720090"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4pPr>
      <a:lvl5pPr marL="1296035" indent="0" algn="l" defTabSz="914400" rtl="0" eaLnBrk="1" fontAlgn="auto" latinLnBrk="0" hangingPunct="1">
        <a:lnSpc>
          <a:spcPct val="100000"/>
        </a:lnSpc>
        <a:spcBef>
          <a:spcPts val="0"/>
        </a:spcBef>
        <a:spcAft>
          <a:spcPts val="500"/>
        </a:spcAft>
        <a:buFont typeface="Arial" panose="020B0604020202020204" pitchFamily="34" charset="0"/>
        <a:buNone/>
        <a:defRPr sz="2400" u="none" strike="noStrike" kern="1200" cap="none" spc="0" normalizeH="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nchor="ctr"/>
          <a:lstStyle/>
          <a:p>
            <a:pPr algn="ctr"/>
            <a:r>
              <a:rPr/>
              <a:t>The hexose monophosphate shunt</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NADPH generation by transhydrogenase and NADP-linked isocitrate dehydrogenase</a:t>
            </a:r>
          </a:p>
        </p:txBody>
      </p:sp>
      <p:pic>
        <p:nvPicPr>
          <p:cNvPr id="3" name="Picture 2" descr="isocitrate-nadph-shuttle-pic-ad6ea.png"/>
          <p:cNvPicPr>
            <a:picLocks noChangeAspect="1"/>
          </p:cNvPicPr>
          <p:nvPr/>
        </p:nvPicPr>
        <p:blipFill>
          <a:blip r:embed="rId2"/>
          <a:stretch>
            <a:fillRect/>
          </a:stretch>
        </p:blipFill>
        <p:spPr>
          <a:xfrm>
            <a:off x="1445744" y="1417319"/>
            <a:ext cx="9270032" cy="5440680"/>
          </a:xfrm>
          <a:prstGeom prst="rect">
            <a:avLst/>
          </a:prstGeom>
        </p:spPr>
      </p:pic>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Uses of NADPH</a:t>
            </a:r>
          </a:p>
        </p:txBody>
      </p:sp>
      <p:sp>
        <p:nvSpPr>
          <p:cNvPr id="3" name="Content Placeholder 2"/>
          <p:cNvSpPr>
            <a:spLocks noGrp="1"/>
          </p:cNvSpPr>
          <p:nvPr>
            <p:ph idx="1"/>
          </p:nvPr>
        </p:nvSpPr>
        <p:spPr/>
        <p:txBody>
          <a:bodyPr anchor="ctr"/>
          <a:lstStyle/>
          <a:p>
            <a:pPr lvl="1" algn="l"/>
            <a:r>
              <a:rPr/>
              <a:t>synthesis of fatty acids and cholesterol</a:t>
            </a:r>
          </a:p>
          <a:p>
            <a:pPr lvl="1" algn="l"/>
            <a:r>
              <a:rPr/>
              <a:t>fixation of ammonia by glutamate dehydrogenase</a:t>
            </a:r>
          </a:p>
          <a:p>
            <a:pPr lvl="1" algn="l"/>
            <a:r>
              <a:rPr/>
              <a:t>oxidative metabolism of drugs and poisons by cytochrome P450 enzymes</a:t>
            </a:r>
          </a:p>
          <a:p>
            <a:pPr lvl="1" algn="l"/>
            <a:r>
              <a:rPr/>
              <a:t>generation of nitric oxide and of reactive oxygen species by phagocytes</a:t>
            </a:r>
          </a:p>
          <a:p>
            <a:pPr lvl="1" algn="l"/>
            <a:r>
              <a:rPr i="1"/>
              <a:t>scavenging</a:t>
            </a:r>
            <a:r>
              <a:rPr/>
              <a:t> of reactive oxygen species that form as byproducts of oxygen transport and of the respiratory chain</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nitric oxide synthase reaction</a:t>
            </a:r>
          </a:p>
        </p:txBody>
      </p:sp>
      <p:pic>
        <p:nvPicPr>
          <p:cNvPr id="3" name="Picture 2" descr="nos-reaction-slide-pic-e746b.png"/>
          <p:cNvPicPr>
            <a:picLocks noChangeAspect="1"/>
          </p:cNvPicPr>
          <p:nvPr/>
        </p:nvPicPr>
        <p:blipFill>
          <a:blip r:embed="rId2"/>
          <a:stretch>
            <a:fillRect/>
          </a:stretch>
        </p:blipFill>
        <p:spPr>
          <a:xfrm>
            <a:off x="182880" y="1536090"/>
            <a:ext cx="11795759" cy="4517339"/>
          </a:xfrm>
          <a:prstGeom prst="rect">
            <a:avLst/>
          </a:prstGeom>
        </p:spPr>
      </p:pic>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Signaling effects of nitric oxide</a:t>
            </a:r>
          </a:p>
        </p:txBody>
      </p:sp>
      <p:pic>
        <p:nvPicPr>
          <p:cNvPr id="3" name="Picture 2" descr="sgc-color-c-67aba.png"/>
          <p:cNvPicPr>
            <a:picLocks noChangeAspect="1"/>
          </p:cNvPicPr>
          <p:nvPr/>
        </p:nvPicPr>
        <p:blipFill>
          <a:blip r:embed="rId2"/>
          <a:stretch>
            <a:fillRect/>
          </a:stretch>
        </p:blipFill>
        <p:spPr>
          <a:xfrm>
            <a:off x="1672640" y="1335125"/>
            <a:ext cx="8816237" cy="4919268"/>
          </a:xfrm>
          <a:prstGeom prst="rect">
            <a:avLst/>
          </a:prstGeom>
        </p:spPr>
      </p:pic>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Phagocytes use NADPH to generate reactive oxygen species</a:t>
            </a:r>
          </a:p>
        </p:txBody>
      </p:sp>
      <p:pic>
        <p:nvPicPr>
          <p:cNvPr id="3" name="Picture 2" descr="phagocyte-pic-ccb18.jpg"/>
          <p:cNvPicPr>
            <a:picLocks noChangeAspect="1"/>
          </p:cNvPicPr>
          <p:nvPr/>
        </p:nvPicPr>
        <p:blipFill>
          <a:blip r:embed="rId2"/>
          <a:stretch>
            <a:fillRect/>
          </a:stretch>
        </p:blipFill>
        <p:spPr>
          <a:xfrm>
            <a:off x="2110720" y="1074419"/>
            <a:ext cx="7940079" cy="5440680"/>
          </a:xfrm>
          <a:prstGeom prst="rect">
            <a:avLst/>
          </a:prstGeom>
        </p:spPr>
      </p:pic>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Scavenging of reactive oxygen species requires NADPH, too</a:t>
            </a:r>
          </a:p>
        </p:txBody>
      </p:sp>
      <p:pic>
        <p:nvPicPr>
          <p:cNvPr id="3" name="Picture 2" descr="glutathione3pic-4ce9b.png"/>
          <p:cNvPicPr>
            <a:picLocks noChangeAspect="1"/>
          </p:cNvPicPr>
          <p:nvPr/>
        </p:nvPicPr>
        <p:blipFill>
          <a:blip r:embed="rId2"/>
          <a:stretch>
            <a:fillRect/>
          </a:stretch>
        </p:blipFill>
        <p:spPr>
          <a:xfrm>
            <a:off x="874308" y="1074419"/>
            <a:ext cx="10412903" cy="5440680"/>
          </a:xfrm>
          <a:prstGeom prst="rect">
            <a:avLst/>
          </a:prstGeom>
        </p:spPr>
      </p:pic>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Glucose-6-phosphate dehydrogenase deficiency</a:t>
            </a:r>
          </a:p>
        </p:txBody>
      </p:sp>
      <p:sp>
        <p:nvSpPr>
          <p:cNvPr id="3" name="Content Placeholder 2"/>
          <p:cNvSpPr>
            <a:spLocks noGrp="1"/>
          </p:cNvSpPr>
          <p:nvPr>
            <p:ph idx="1"/>
          </p:nvPr>
        </p:nvSpPr>
        <p:spPr/>
        <p:txBody>
          <a:bodyPr anchor="ctr"/>
          <a:lstStyle/>
          <a:p>
            <a:pPr lvl="2" algn="l"/>
            <a:r>
              <a:rPr/>
              <a:t>most patients are healthy most of the time—hemolytic crises occur upon exposure to drugs or diet components that cause enhanced formation of ROS</a:t>
            </a:r>
          </a:p>
          <a:p>
            <a:pPr lvl="2" algn="l"/>
            <a:r>
              <a:rPr/>
              <a:t>manifest in red blood cells because these cells lack protein synthesis—no replacement of deficient protein molecules</a:t>
            </a:r>
          </a:p>
          <a:p>
            <a:pPr lvl="2" algn="l"/>
            <a:r>
              <a:rPr/>
              <a:t>affords partial protection against malaria—similar to sickle cell anemia and other hemoglobinopathias</a:t>
            </a:r>
          </a:p>
          <a:p>
            <a:pPr lvl="2" algn="l"/>
            <a:r>
              <a:rPr/>
              <a:t>X-chromosomally encoded—males more severely affected</a:t>
            </a:r>
          </a:p>
        </p:txBody>
      </p:sp>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i="1"/>
              <a:t>Vicia faba</a:t>
            </a:r>
            <a:r>
              <a:rPr/>
              <a:t> and favism</a:t>
            </a:r>
          </a:p>
        </p:txBody>
      </p:sp>
      <p:pic>
        <p:nvPicPr>
          <p:cNvPr id="3" name="Picture 2" descr="fava-pic-7f315.jpg"/>
          <p:cNvPicPr>
            <a:picLocks noChangeAspect="1"/>
          </p:cNvPicPr>
          <p:nvPr/>
        </p:nvPicPr>
        <p:blipFill>
          <a:blip r:embed="rId2"/>
          <a:stretch>
            <a:fillRect/>
          </a:stretch>
        </p:blipFill>
        <p:spPr>
          <a:xfrm>
            <a:off x="580440" y="1972970"/>
            <a:ext cx="11000638" cy="3643579"/>
          </a:xfrm>
          <a:prstGeom prst="rect">
            <a:avLst/>
          </a:prstGeom>
        </p:spPr>
      </p:pic>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Redox cycling of isouramil</a:t>
            </a:r>
          </a:p>
        </p:txBody>
      </p:sp>
      <p:pic>
        <p:nvPicPr>
          <p:cNvPr id="3" name="Picture 2" descr="isouramilslidepic-6d28e.png"/>
          <p:cNvPicPr>
            <a:picLocks noChangeAspect="1"/>
          </p:cNvPicPr>
          <p:nvPr/>
        </p:nvPicPr>
        <p:blipFill>
          <a:blip r:embed="rId2"/>
          <a:stretch>
            <a:fillRect/>
          </a:stretch>
        </p:blipFill>
        <p:spPr>
          <a:xfrm>
            <a:off x="1074115" y="1518615"/>
            <a:ext cx="10013288" cy="4552289"/>
          </a:xfrm>
          <a:prstGeom prst="rect">
            <a:avLst/>
          </a:prstGeom>
        </p:spPr>
      </p:pic>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Malaria parasites detoxify heme by crystallization</a:t>
            </a:r>
          </a:p>
        </p:txBody>
      </p:sp>
      <p:pic>
        <p:nvPicPr>
          <p:cNvPr id="3" name="Picture 2" descr="malaria-pigment-pic-77d0d.jpg"/>
          <p:cNvPicPr>
            <a:picLocks noChangeAspect="1"/>
          </p:cNvPicPr>
          <p:nvPr/>
        </p:nvPicPr>
        <p:blipFill>
          <a:blip r:embed="rId2"/>
          <a:stretch>
            <a:fillRect/>
          </a:stretch>
        </p:blipFill>
        <p:spPr>
          <a:xfrm>
            <a:off x="488695" y="1898700"/>
            <a:ext cx="11184127" cy="3792118"/>
          </a:xfrm>
          <a:prstGeom prst="rect">
            <a:avLst/>
          </a:prstGeom>
        </p:spPr>
      </p:pic>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hexose monophosphate shunt: Overview</a:t>
            </a:r>
          </a:p>
        </p:txBody>
      </p:sp>
      <p:pic>
        <p:nvPicPr>
          <p:cNvPr id="3" name="Picture 2" descr="hms-overview-pic-802ee.png"/>
          <p:cNvPicPr>
            <a:picLocks noChangeAspect="1"/>
          </p:cNvPicPr>
          <p:nvPr/>
        </p:nvPicPr>
        <p:blipFill>
          <a:blip r:embed="rId2"/>
          <a:stretch>
            <a:fillRect/>
          </a:stretch>
        </p:blipFill>
        <p:spPr>
          <a:xfrm>
            <a:off x="252780" y="2025395"/>
            <a:ext cx="11655958" cy="3538728"/>
          </a:xfrm>
          <a:prstGeom prst="rect">
            <a:avLst/>
          </a:prstGeom>
        </p:spPr>
      </p:pic>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Primaquine and glucose-6-phosphate dehydrogenase deficiency</a:t>
            </a:r>
          </a:p>
        </p:txBody>
      </p:sp>
      <p:pic>
        <p:nvPicPr>
          <p:cNvPr id="3" name="Picture 2" descr="primaquineslidepic-74b9d.png"/>
          <p:cNvPicPr>
            <a:picLocks noChangeAspect="1"/>
          </p:cNvPicPr>
          <p:nvPr/>
        </p:nvPicPr>
        <p:blipFill>
          <a:blip r:embed="rId2"/>
          <a:stretch>
            <a:fillRect/>
          </a:stretch>
        </p:blipFill>
        <p:spPr>
          <a:xfrm>
            <a:off x="182880" y="1409395"/>
            <a:ext cx="11795759" cy="4770729"/>
          </a:xfrm>
          <a:prstGeom prst="rect">
            <a:avLst/>
          </a:prstGeom>
        </p:spPr>
      </p:pic>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Reactions in the oxidative stage</a:t>
            </a:r>
          </a:p>
        </p:txBody>
      </p:sp>
      <p:pic>
        <p:nvPicPr>
          <p:cNvPr id="3" name="Picture 2" descr="ox-rxn-pic-d7151.png"/>
          <p:cNvPicPr>
            <a:picLocks noChangeAspect="1"/>
          </p:cNvPicPr>
          <p:nvPr/>
        </p:nvPicPr>
        <p:blipFill>
          <a:blip r:embed="rId2"/>
          <a:stretch>
            <a:fillRect/>
          </a:stretch>
        </p:blipFill>
        <p:spPr>
          <a:xfrm>
            <a:off x="1888455" y="1074419"/>
            <a:ext cx="8384610" cy="5440680"/>
          </a:xfrm>
          <a:prstGeom prst="rect">
            <a:avLst/>
          </a:prstGeom>
        </p:spPr>
      </p:pic>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t" tIns="0" lIns="0"/>
          <a:lstStyle/>
          <a:p>
            <a:pPr algn="l"/>
            <a:r>
              <a:rPr/>
              <a:t>Reactions in the sugar shuffle stage</a:t>
            </a:r>
          </a:p>
        </p:txBody>
      </p:sp>
      <p:pic>
        <p:nvPicPr>
          <p:cNvPr id="3" name="Picture 2" descr="shuffle-pic-65933.png"/>
          <p:cNvPicPr>
            <a:picLocks noChangeAspect="1"/>
          </p:cNvPicPr>
          <p:nvPr/>
        </p:nvPicPr>
        <p:blipFill>
          <a:blip r:embed="rId2"/>
          <a:stretch>
            <a:fillRect/>
          </a:stretch>
        </p:blipFill>
        <p:spPr>
          <a:xfrm>
            <a:off x="5202885" y="1325880"/>
            <a:ext cx="6775755" cy="5440680"/>
          </a:xfrm>
          <a:prstGeom prst="rect">
            <a:avLst/>
          </a:prstGeom>
        </p:spPr>
      </p:pic>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Ketoses and aldoses in the HMS</a:t>
            </a:r>
          </a:p>
        </p:txBody>
      </p:sp>
      <p:pic>
        <p:nvPicPr>
          <p:cNvPr id="3" name="Picture 2" descr="sugar-series-pic-37365.png"/>
          <p:cNvPicPr>
            <a:picLocks noChangeAspect="1"/>
          </p:cNvPicPr>
          <p:nvPr/>
        </p:nvPicPr>
        <p:blipFill>
          <a:blip r:embed="rId2"/>
          <a:stretch>
            <a:fillRect/>
          </a:stretch>
        </p:blipFill>
        <p:spPr>
          <a:xfrm>
            <a:off x="1533475" y="1074419"/>
            <a:ext cx="9094568" cy="5440680"/>
          </a:xfrm>
          <a:prstGeom prst="rect">
            <a:avLst/>
          </a:prstGeom>
        </p:spPr>
      </p:pic>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mechanism of transketolase</a:t>
            </a:r>
          </a:p>
        </p:txBody>
      </p:sp>
      <p:pic>
        <p:nvPicPr>
          <p:cNvPr id="3" name="Picture 2" descr="tk-pic-73e38.png"/>
          <p:cNvPicPr>
            <a:picLocks noChangeAspect="1"/>
          </p:cNvPicPr>
          <p:nvPr/>
        </p:nvPicPr>
        <p:blipFill>
          <a:blip r:embed="rId2"/>
          <a:stretch>
            <a:fillRect/>
          </a:stretch>
        </p:blipFill>
        <p:spPr>
          <a:xfrm>
            <a:off x="1967456" y="1074419"/>
            <a:ext cx="8226608" cy="5440680"/>
          </a:xfrm>
          <a:prstGeom prst="rect">
            <a:avLst/>
          </a:prstGeom>
        </p:spPr>
      </p:pic>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The mechanism of transaldolase</a:t>
            </a:r>
          </a:p>
        </p:txBody>
      </p:sp>
      <p:pic>
        <p:nvPicPr>
          <p:cNvPr id="3" name="Picture 2" descr="ta-pic-228e0.png"/>
          <p:cNvPicPr>
            <a:picLocks noChangeAspect="1"/>
          </p:cNvPicPr>
          <p:nvPr/>
        </p:nvPicPr>
        <p:blipFill>
          <a:blip r:embed="rId2"/>
          <a:stretch>
            <a:fillRect/>
          </a:stretch>
        </p:blipFill>
        <p:spPr>
          <a:xfrm>
            <a:off x="1950563" y="1074419"/>
            <a:ext cx="8260393" cy="5440680"/>
          </a:xfrm>
          <a:prstGeom prst="rect">
            <a:avLst/>
          </a:prstGeom>
        </p:spPr>
      </p:pic>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Why do we need both NADH and NADPH?</a:t>
            </a:r>
          </a:p>
        </p:txBody>
      </p:sp>
      <p:pic>
        <p:nvPicPr>
          <p:cNvPr id="3" name="Picture 2" descr="nad-nadp-pic-118e5.png"/>
          <p:cNvPicPr>
            <a:picLocks noChangeAspect="1"/>
          </p:cNvPicPr>
          <p:nvPr/>
        </p:nvPicPr>
        <p:blipFill>
          <a:blip r:embed="rId2"/>
          <a:stretch>
            <a:fillRect/>
          </a:stretch>
        </p:blipFill>
        <p:spPr>
          <a:xfrm>
            <a:off x="1860881" y="1074419"/>
            <a:ext cx="8439758" cy="5440680"/>
          </a:xfrm>
          <a:prstGeom prst="rect">
            <a:avLst/>
          </a:prstGeom>
        </p:spPr>
      </p:pic>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nchor="ctr"/>
          <a:lstStyle/>
          <a:p>
            <a:pPr algn="l"/>
            <a:r>
              <a:rPr/>
              <a:t>NADPH generation by malic enzyme</a:t>
            </a:r>
          </a:p>
        </p:txBody>
      </p:sp>
      <p:pic>
        <p:nvPicPr>
          <p:cNvPr id="3" name="Picture 2" descr="malic-enzyme-shuttle-pic-c2a8c.png"/>
          <p:cNvPicPr>
            <a:picLocks noChangeAspect="1"/>
          </p:cNvPicPr>
          <p:nvPr/>
        </p:nvPicPr>
        <p:blipFill>
          <a:blip r:embed="rId2"/>
          <a:stretch>
            <a:fillRect/>
          </a:stretch>
        </p:blipFill>
        <p:spPr>
          <a:xfrm>
            <a:off x="656200" y="1074419"/>
            <a:ext cx="10849119" cy="544068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WPS Presentation</Application>
  <PresentationFormat>Widescreen</PresentationFormat>
  <Paragraphs>0</Paragraphs>
  <Slides>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0</vt:i4>
      </vt:variant>
    </vt:vector>
  </HeadingPairs>
  <TitlesOfParts>
    <vt:vector size="9" baseType="lpstr">
      <vt:lpstr>Arial</vt:lpstr>
      <vt:lpstr>SimSun</vt:lpstr>
      <vt:lpstr>Wingdings</vt:lpstr>
      <vt:lpstr>Calibri</vt:lpstr>
      <vt:lpstr>Constantia</vt:lpstr>
      <vt:lpstr>Arial Unicode MS</vt:lpstr>
      <vt:lpstr>Calibri Light</vt:lpstr>
      <vt:lpstr>Corbel</vt:lpstr>
      <vt:lpstr>Office Theme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N.</dc:creator>
  <cp:lastModifiedBy>mpalmer</cp:lastModifiedBy>
  <cp:revision>51</cp:revision>
  <dcterms:created xsi:type="dcterms:W3CDTF">2022-03-26T19:36:19Z</dcterms:created>
  <dcterms:modified xsi:type="dcterms:W3CDTF">2022-03-26T19:36:19Z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1033-11.1.0.10920</vt:lpwstr>
  </property>
</Properties>
</file>