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47BE"/>
    <a:srgbClr val="2D61B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00" autoAdjust="0"/>
    <p:restoredTop sz="9466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 Type="http://schemas.openxmlformats.org/officeDocument/2006/relationships/tableStyles" Target="tableStyles.xml"/><Relationship Id="rId4" Type="http://schemas.openxmlformats.org/officeDocument/2006/relationships/viewProps" Target="viewProps.xml"/><Relationship Id="rId3" Type="http://schemas.openxmlformats.org/officeDocument/2006/relationships/presProps" Target="presProps.xml"/><Relationship Id="rId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hapter_titl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86050"/>
            <a:ext cx="9144000" cy="824230"/>
          </a:xfrm>
        </p:spPr>
        <p:txBody>
          <a:bodyPr anchor="b"/>
          <a:lstStyle>
            <a:lvl1pPr algn="ctr">
              <a:defRPr sz="4800">
                <a:latin typeface="+mj-lt"/>
              </a:defRPr>
            </a:lvl1pPr>
          </a:lstStyle>
          <a:p>
            <a:r>
              <a:rPr lang="en-US"/>
              <a:t>Click to edit Master title style</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p:txBody>
          <a:bodyPr/>
          <a:lstStyle>
            <a:lvl1pPr eaLnBrk="1" fontAlgn="auto" latinLnBrk="0" hangingPunct="1">
              <a:defRPr/>
            </a:lvl1pPr>
            <a:lvl2pPr marL="720090" indent="-467995" eaLnBrk="1" fontAlgn="auto" latinLnBrk="0" hangingPunct="1">
              <a:buClrTx/>
              <a:buFont typeface="+mj-lt"/>
              <a:buAutoNum type="arabicPeriod"/>
              <a:defRPr/>
            </a:lvl2pPr>
            <a:lvl3pPr marL="720090" indent="-431800" eaLnBrk="1" fontAlgn="auto" latinLnBrk="0" hangingPunct="1">
              <a:buClrTx/>
              <a:buFont typeface="Arial" panose="020B0604020202020204" pitchFamily="34" charset="0"/>
              <a:buChar char="•"/>
              <a:defRPr/>
            </a:lvl3pPr>
            <a:lvl4pPr marL="1296035" indent="-467995" eaLnBrk="1" fontAlgn="auto" latinLnBrk="0" hangingPunct="1">
              <a:spcBef>
                <a:spcPts val="500"/>
              </a:spcBef>
              <a:buClrTx/>
              <a:buFont typeface="+mj-lt"/>
              <a:buAutoNum type="alphaLcParenR"/>
              <a:defRPr/>
            </a:lvl4pPr>
            <a:lvl5pPr marL="1296035" indent="-431800" eaLnBrk="1" fontAlgn="auto" latinLnBrk="0" hangingPunct="1">
              <a:spcBef>
                <a:spcPts val="500"/>
              </a:spcBef>
              <a:buClrTx/>
              <a:buFont typeface="Arial" panose="020B0604020202020204" pitchFamily="34" charset="0"/>
              <a:buChar char="◦"/>
              <a:defRPr/>
            </a:lvl5pPr>
          </a:lstStyle>
          <a:p>
            <a:pPr lvl="0"/>
            <a:r>
              <a:rPr lang="en-US"/>
              <a:t>Level 0 is a plain paragraph, without formatting</a:t>
            </a:r>
            <a:endParaRPr lang="en-US"/>
          </a:p>
          <a:p>
            <a:pPr lvl="1"/>
            <a:r>
              <a:rPr lang="en-US"/>
              <a:t>Level 1 is an outer numbered item </a:t>
            </a:r>
            <a:endParaRPr lang="en-US"/>
          </a:p>
          <a:p>
            <a:pPr lvl="2"/>
            <a:r>
              <a:rPr lang="en-US"/>
              <a:t>Level 2 is an outer bulleted item</a:t>
            </a:r>
            <a:endParaRPr lang="en-US"/>
          </a:p>
          <a:p>
            <a:pPr lvl="3"/>
            <a:r>
              <a:rPr lang="en-US"/>
              <a:t>Level 3 is an inner numbered item </a:t>
            </a:r>
            <a:endParaRPr lang="en-US"/>
          </a:p>
          <a:p>
            <a:pPr lvl="4"/>
            <a:r>
              <a:rPr lang="en-US"/>
              <a:t>Level 4 is an inner bulleted item</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a:xfrm>
            <a:off x="1616075" y="1243965"/>
            <a:ext cx="8597900" cy="4932680"/>
          </a:xfrm>
        </p:spPr>
        <p:txBody>
          <a:bodyPr/>
          <a:lstStyle>
            <a:lvl1pPr eaLnBrk="1" fontAlgn="auto" latinLnBrk="0" hangingPunct="1">
              <a:spcBef>
                <a:spcPts val="0"/>
              </a:spcBef>
              <a:spcAft>
                <a:spcPts val="1200"/>
              </a:spcAft>
              <a:defRPr sz="2400" u="none" strike="noStrike" kern="1200" cap="none" spc="0" normalizeH="0">
                <a:solidFill>
                  <a:schemeClr val="tx1"/>
                </a:solidFill>
                <a:uFillTx/>
                <a:latin typeface="Calibri" panose="020F0502020204030204" charset="0"/>
              </a:defRPr>
            </a:lvl1pPr>
            <a:lvl2pPr marL="539750" indent="0" eaLnBrk="1" fontAlgn="auto" latinLnBrk="0" hangingPunct="1">
              <a:spcBef>
                <a:spcPts val="600"/>
              </a:spcBef>
              <a:spcAft>
                <a:spcPts val="600"/>
              </a:spcAft>
              <a:buNone/>
              <a:defRPr sz="2000" i="0" u="none" strike="noStrike" kern="1200" cap="none" spc="0" normalizeH="0">
                <a:solidFill>
                  <a:schemeClr val="tx1"/>
                </a:solidFill>
                <a:uFillTx/>
                <a:latin typeface="Constantia" panose="02030602050306030303" charset="0"/>
              </a:defRPr>
            </a:lvl2pPr>
            <a:lvl3pPr marL="1080135" indent="0" algn="r" eaLnBrk="1" fontAlgn="auto" latinLnBrk="0" hangingPunct="1">
              <a:spcBef>
                <a:spcPts val="600"/>
              </a:spcBef>
              <a:spcAft>
                <a:spcPts val="600"/>
              </a:spcAft>
              <a:buNone/>
              <a:defRPr sz="1600" i="1" u="none" strike="noStrike" kern="1200" cap="none" spc="0" normalizeH="0">
                <a:solidFill>
                  <a:schemeClr val="tx1"/>
                </a:solidFill>
                <a:uFillTx/>
                <a:latin typeface="Constantia" panose="02030602050306030303" charset="0"/>
              </a:defRPr>
            </a:lvl3pPr>
            <a:lvl4pPr marL="539750" indent="-431800" algn="l" eaLnBrk="1" fontAlgn="auto" latinLnBrk="0" hangingPunct="1">
              <a:spcBef>
                <a:spcPts val="600"/>
              </a:spcBef>
              <a:spcAft>
                <a:spcPts val="600"/>
              </a:spcAft>
              <a:buClrTx/>
              <a:buFont typeface="+mj-lt"/>
              <a:buAutoNum type="arabicPeriod"/>
              <a:defRPr u="none" strike="noStrike" kern="1200" cap="none" spc="0" normalizeH="0">
                <a:solidFill>
                  <a:schemeClr val="tx1"/>
                </a:solidFill>
                <a:uFillTx/>
                <a:latin typeface="+mn-lt"/>
              </a:defRPr>
            </a:lvl4pPr>
            <a:lvl5pPr marL="565150" indent="-457200" eaLnBrk="1" fontAlgn="auto" latinLnBrk="0" hangingPunct="1">
              <a:spcBef>
                <a:spcPts val="500"/>
              </a:spcBef>
              <a:buClrTx/>
              <a:buFont typeface="Arial" panose="020B0604020202020204" pitchFamily="34" charset="0"/>
              <a:buChar char="•"/>
              <a:defRPr/>
            </a:lvl5pPr>
          </a:lstStyle>
          <a:p>
            <a:pPr lvl="0"/>
            <a:r>
              <a:rPr lang="en-US"/>
              <a:t>A lead-in paragraph at level zero. It may or may not be used. I am too lazy to make it stick out on the right hand side. </a:t>
            </a:r>
            <a:endParaRPr lang="en-US"/>
          </a:p>
          <a:p>
            <a:pPr lvl="1"/>
            <a:r>
              <a:rPr lang="en-US"/>
              <a:t>Level 1 should contain the body of the quote. Donec eu libero sit amet quam egestas semper. Aenean ultricies mi vitae est. Mauris placerat eleifend leo.</a:t>
            </a:r>
            <a:endParaRPr lang="en-US"/>
          </a:p>
          <a:p>
            <a:pPr lvl="2"/>
            <a:r>
              <a:rPr lang="en-US"/>
              <a:t>An attribution in smaller type at level 2. And we make sure it is offset both horizontally and vertically.   </a:t>
            </a:r>
            <a:endParaRPr lang="en-US"/>
          </a:p>
          <a:p>
            <a:pPr lvl="3"/>
            <a:r>
              <a:rPr lang="en-US"/>
              <a:t>Level 3 becomes a numbered item, so that we can provide for at least one list level together with quoting</a:t>
            </a:r>
            <a:endParaRPr lang="en-US"/>
          </a:p>
          <a:p>
            <a:pPr lvl="4"/>
            <a:r>
              <a:rPr lang="en-US"/>
              <a:t>Level 4 becomes a bulleted item. That should just about cover it.  </a:t>
            </a: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_full_widt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Title spans full width of slide</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_6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5148000" cy="6069965"/>
          </a:xfrm>
        </p:spPr>
        <p:txBody>
          <a:bodyPr lIns="0" tIns="0" rIns="0" bIns="0" anchor="t" anchorCtr="0"/>
          <a:lstStyle/>
          <a:p>
            <a:r>
              <a:rPr lang="en-US"/>
              <a:t>Title 6 inches wide</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_5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4572000" cy="6069965"/>
          </a:xfrm>
        </p:spPr>
        <p:txBody>
          <a:bodyPr lIns="0" tIns="0" rIns="0" bIns="0" anchor="t" anchorCtr="0"/>
          <a:lstStyle/>
          <a:p>
            <a:r>
              <a:rPr lang="en-US"/>
              <a:t>Title 5 inches wide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_4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3672000" cy="6069965"/>
          </a:xfrm>
        </p:spPr>
        <p:txBody>
          <a:bodyPr lIns="0" tIns="0" rIns="0" bIns="0" anchor="t" anchorCtr="0"/>
          <a:lstStyle/>
          <a:p>
            <a:r>
              <a:rPr lang="en-US"/>
              <a:t>Title 4 inches wide</a:t>
            </a:r>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_3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1315" y="360000"/>
            <a:ext cx="2743200" cy="6229985"/>
          </a:xfrm>
        </p:spPr>
        <p:txBody>
          <a:bodyPr lIns="0" tIns="0" rIns="0" bIns="0" anchor="t" anchorCtr="0"/>
          <a:lstStyle/>
          <a:p>
            <a:r>
              <a:rPr lang="en-US"/>
              <a:t>Title 3 inches wide</a:t>
            </a:r>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770" y="223520"/>
            <a:ext cx="11610340" cy="714375"/>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318135" y="1243965"/>
            <a:ext cx="11611610" cy="4932680"/>
          </a:xfrm>
          <a:prstGeom prst="rect">
            <a:avLst/>
          </a:prstGeom>
        </p:spPr>
        <p:txBody>
          <a:bodyPr vert="horz" lIns="91440" tIns="45720" rIns="91440" bIns="45720" rtlCol="0">
            <a:normAutofit/>
          </a:bodyPr>
          <a:lstStyle/>
          <a:p>
            <a:pPr lvl="0"/>
            <a:r>
              <a:rPr lang="en-US" dirty="0"/>
              <a:t>The outermost level (level 0) will be an unbulleted paragraph above a bulleted list. Whereas a proper bulleted list will exist at level 1. </a:t>
            </a:r>
            <a:endParaRPr lang="en-US" dirty="0"/>
          </a:p>
          <a:p>
            <a:pPr lvl="1"/>
            <a:r>
              <a:rPr lang="en-US" dirty="0"/>
              <a:t>Second level - yes, given the width of the slide, this indent seems reasonable. This will be used as a regular bulleted list. </a:t>
            </a:r>
            <a:endParaRPr lang="en-US" dirty="0"/>
          </a:p>
          <a:p>
            <a:pPr lvl="2"/>
            <a:r>
              <a:rPr lang="en-US" dirty="0"/>
              <a:t>Third level. This will be a nested bulleted list. And we need to add some filler copy again to see how well the line spacing works.  We again use single line spacing, since the 0.9 default is just unreadable. </a:t>
            </a:r>
            <a:endParaRPr lang="en-US" dirty="0"/>
          </a:p>
          <a:p>
            <a:pPr lvl="3"/>
            <a:r>
              <a:rPr lang="en-US" dirty="0"/>
              <a:t>Fourth level. This will be used as an un-bulleted entry at the second level. Well, no, we just axed this. Instead, this will be formatted as an outer numbered entry. </a:t>
            </a:r>
            <a:endParaRPr lang="en-US" dirty="0"/>
          </a:p>
          <a:p>
            <a:pPr lvl="4"/>
            <a:r>
              <a:rPr lang="en-US" dirty="0"/>
              <a:t>Fifth level - and this will become an inner numbered entry. Horrido. </a:t>
            </a:r>
            <a:endParaRPr lang="en-CA" dirty="0"/>
          </a:p>
        </p:txBody>
      </p:sp>
      <p:sp>
        <p:nvSpPr>
          <p:cNvPr id="7" name="TextBox 6"/>
          <p:cNvSpPr txBox="1"/>
          <p:nvPr userDrawn="1"/>
        </p:nvSpPr>
        <p:spPr>
          <a:xfrm>
            <a:off x="437515" y="6626860"/>
            <a:ext cx="2868930" cy="213995"/>
          </a:xfrm>
          <a:prstGeom prst="rect">
            <a:avLst/>
          </a:prstGeom>
          <a:noFill/>
        </p:spPr>
        <p:txBody>
          <a:bodyPr wrap="square" rtlCol="0" anchor="b" anchorCtr="0">
            <a:spAutoFit/>
          </a:bodyPr>
          <a:p>
            <a:r>
              <a:rPr lang="en-US" altLang="en-CA" sz="800">
                <a:latin typeface="Calibri" panose="020F0502020204030204" charset="0"/>
                <a:cs typeface="Arial" panose="020B0604020202020204" pitchFamily="34" charset="0"/>
              </a:rPr>
              <a:t>© </a:t>
            </a:r>
            <a:r>
              <a:rPr lang="x-none" altLang="en-US" sz="800">
                <a:latin typeface="Calibri" panose="020F0502020204030204" charset="0"/>
                <a:cs typeface="Arial" panose="020B0604020202020204" pitchFamily="34" charset="0"/>
              </a:rPr>
              <a:t>https://mpalmer.heresy.is 2022</a:t>
            </a:r>
            <a:endParaRPr lang="en-US" altLang="en-CA" sz="800">
              <a:latin typeface="Calibri" panose="020F0502020204030204" charset="0"/>
            </a:endParaRPr>
          </a:p>
        </p:txBody>
      </p:sp>
      <p:sp>
        <p:nvSpPr>
          <p:cNvPr id="9" name="TextBox 8"/>
          <p:cNvSpPr txBox="1"/>
          <p:nvPr userDrawn="1"/>
        </p:nvSpPr>
        <p:spPr>
          <a:xfrm>
            <a:off x="11010900" y="6597015"/>
            <a:ext cx="639445" cy="245110"/>
          </a:xfrm>
          <a:prstGeom prst="rect">
            <a:avLst/>
          </a:prstGeom>
          <a:noFill/>
        </p:spPr>
        <p:txBody>
          <a:bodyPr wrap="square" rtlCol="0" anchor="b" anchorCtr="0">
            <a:spAutoFit/>
          </a:bodyPr>
          <a:p>
            <a:pPr algn="r"/>
            <a:fld id="{9A0DB2DC-4C9A-4742-B13C-FB6460FD3503}" type="slidenum">
              <a:rPr lang="x-none" altLang="en-CA" sz="1000">
                <a:latin typeface="Calibri" panose="020F0502020204030204" charset="0"/>
              </a:rPr>
            </a:fld>
            <a:endParaRPr lang="x-none" altLang="en-CA" sz="1000">
              <a:latin typeface="Calibri" panose="020F050202020403020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2800" u="none" strike="noStrike" kern="1200" cap="none" spc="0" normalizeH="0">
          <a:solidFill>
            <a:srgbClr val="2D61B7"/>
          </a:solidFill>
          <a:uFillTx/>
          <a:latin typeface="+mj-lt"/>
          <a:ea typeface="+mj-ea"/>
          <a:cs typeface="+mj-cs"/>
        </a:defRPr>
      </a:lvl1pPr>
    </p:titleStyle>
    <p:bodyStyle>
      <a:lvl1pPr marL="0" indent="0" algn="l" defTabSz="914400" rtl="0" eaLnBrk="1" fontAlgn="auto" latinLnBrk="0" hangingPunct="1">
        <a:lnSpc>
          <a:spcPct val="100000"/>
        </a:lnSpc>
        <a:spcBef>
          <a:spcPts val="50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1pPr>
      <a:lvl2pPr marL="720090" indent="-431800" algn="l" defTabSz="914400" rtl="0" eaLnBrk="1" fontAlgn="auto" latinLnBrk="0" hangingPunct="1">
        <a:lnSpc>
          <a:spcPct val="100000"/>
        </a:lnSpc>
        <a:spcBef>
          <a:spcPts val="500"/>
        </a:spcBef>
        <a:spcAft>
          <a:spcPts val="500"/>
        </a:spcAft>
        <a:buFont typeface="Arial" panose="020B0604020202020204" pitchFamily="34" charset="0"/>
        <a:buChar char="•"/>
        <a:defRPr sz="2400" u="none" strike="noStrike" kern="1200" cap="none" spc="0" normalizeH="0">
          <a:solidFill>
            <a:schemeClr val="tx1"/>
          </a:solidFill>
          <a:uFillTx/>
          <a:latin typeface="+mn-lt"/>
          <a:ea typeface="+mn-ea"/>
          <a:cs typeface="+mn-cs"/>
        </a:defRPr>
      </a:lvl2pPr>
      <a:lvl3pPr marL="1296035" indent="-360045" algn="l" defTabSz="914400" rtl="0" eaLnBrk="1" fontAlgn="auto" latinLnBrk="0" hangingPunct="1">
        <a:lnSpc>
          <a:spcPct val="100000"/>
        </a:lnSpc>
        <a:spcBef>
          <a:spcPts val="500"/>
        </a:spcBef>
        <a:spcAft>
          <a:spcPts val="500"/>
        </a:spcAft>
        <a:buClrTx/>
        <a:buFont typeface="Arial" panose="020B0604020202020204" pitchFamily="34" charset="0"/>
        <a:buChar char="◦"/>
        <a:defRPr sz="2400" u="none" strike="noStrike" kern="1200" cap="none" spc="0" normalizeH="0">
          <a:solidFill>
            <a:schemeClr val="tx1"/>
          </a:solidFill>
          <a:uFillTx/>
          <a:latin typeface="+mn-lt"/>
          <a:ea typeface="+mn-ea"/>
          <a:cs typeface="+mn-cs"/>
        </a:defRPr>
      </a:lvl3pPr>
      <a:lvl4pPr marL="720090"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4pPr>
      <a:lvl5pPr marL="1296035"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nchor="ctr"/>
          <a:lstStyle/>
          <a:p>
            <a:pPr algn="ctr"/>
            <a:r>
              <a:rPr/>
              <a:t>Gluconeogenesis</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Fructose-1,6-bisphosphatase and glucose-6-phosphatase</a:t>
            </a:r>
          </a:p>
        </p:txBody>
      </p:sp>
      <p:pic>
        <p:nvPicPr>
          <p:cNvPr id="3" name="Picture 2" descr="vfalign-440856de-699be.png"/>
          <p:cNvPicPr>
            <a:picLocks noChangeAspect="1"/>
          </p:cNvPicPr>
          <p:nvPr/>
        </p:nvPicPr>
        <p:blipFill>
          <a:blip r:embed="rId2"/>
          <a:stretch>
            <a:fillRect/>
          </a:stretch>
        </p:blipFill>
        <p:spPr>
          <a:xfrm>
            <a:off x="562965" y="3082645"/>
            <a:ext cx="11035583" cy="1424228"/>
          </a:xfrm>
          <a:prstGeom prst="rect">
            <a:avLst/>
          </a:prstGeom>
        </p:spPr>
      </p:pic>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Energy balance of gluconeogenesis</a:t>
            </a:r>
          </a:p>
        </p:txBody>
      </p:sp>
      <p:pic>
        <p:nvPicPr>
          <p:cNvPr id="3" name="Picture 2" descr="float-0259409d-4f0f4.png"/>
          <p:cNvPicPr>
            <a:picLocks noChangeAspect="1"/>
          </p:cNvPicPr>
          <p:nvPr/>
        </p:nvPicPr>
        <p:blipFill>
          <a:blip r:embed="rId2"/>
          <a:stretch>
            <a:fillRect/>
          </a:stretch>
        </p:blipFill>
        <p:spPr>
          <a:xfrm>
            <a:off x="838200" y="2064715"/>
            <a:ext cx="10485118" cy="3460089"/>
          </a:xfrm>
          <a:prstGeom prst="rect">
            <a:avLst/>
          </a:prstGeom>
        </p:spPr>
      </p:pic>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Mitochondrial substrate transport in gluconeogenesis</a:t>
            </a:r>
          </a:p>
        </p:txBody>
      </p:sp>
      <p:pic>
        <p:nvPicPr>
          <p:cNvPr id="3" name="Picture 2" descr="oxaloacetate-transport-pic-94f9a.png"/>
          <p:cNvPicPr>
            <a:picLocks noChangeAspect="1"/>
          </p:cNvPicPr>
          <p:nvPr/>
        </p:nvPicPr>
        <p:blipFill>
          <a:blip r:embed="rId2"/>
          <a:stretch>
            <a:fillRect/>
          </a:stretch>
        </p:blipFill>
        <p:spPr>
          <a:xfrm>
            <a:off x="2057935" y="1074419"/>
            <a:ext cx="8045648" cy="5440680"/>
          </a:xfrm>
          <a:prstGeom prst="rect">
            <a:avLst/>
          </a:prstGeom>
        </p:spPr>
      </p:pic>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Ethanol degradation inhibits gluconeogenesis</a:t>
            </a:r>
          </a:p>
        </p:txBody>
      </p:sp>
      <p:pic>
        <p:nvPicPr>
          <p:cNvPr id="3" name="Picture 2" descr="alcohol-degradation-pic-78381.png"/>
          <p:cNvPicPr>
            <a:picLocks noChangeAspect="1"/>
          </p:cNvPicPr>
          <p:nvPr/>
        </p:nvPicPr>
        <p:blipFill>
          <a:blip r:embed="rId2"/>
          <a:stretch>
            <a:fillRect/>
          </a:stretch>
        </p:blipFill>
        <p:spPr>
          <a:xfrm>
            <a:off x="2322056" y="1074419"/>
            <a:ext cx="7517406" cy="5440680"/>
          </a:xfrm>
          <a:prstGeom prst="rect">
            <a:avLst/>
          </a:prstGeom>
        </p:spPr>
      </p:pic>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Simultaneous activity of glycolysis and gluconeogenesis creates futile cycles</a:t>
            </a:r>
          </a:p>
        </p:txBody>
      </p:sp>
      <p:pic>
        <p:nvPicPr>
          <p:cNvPr id="3" name="Picture 2" descr="futile-cycle-pic-deada.png"/>
          <p:cNvPicPr>
            <a:picLocks noChangeAspect="1"/>
          </p:cNvPicPr>
          <p:nvPr/>
        </p:nvPicPr>
        <p:blipFill>
          <a:blip r:embed="rId2"/>
          <a:stretch>
            <a:fillRect/>
          </a:stretch>
        </p:blipFill>
        <p:spPr>
          <a:xfrm>
            <a:off x="1292503" y="1074419"/>
            <a:ext cx="9576512" cy="5440680"/>
          </a:xfrm>
          <a:prstGeom prst="rect">
            <a:avLst/>
          </a:prstGeom>
        </p:spPr>
      </p:pic>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Glucose phosphorylation cycling involves two separate compartments</a:t>
            </a:r>
          </a:p>
        </p:txBody>
      </p:sp>
      <p:pic>
        <p:nvPicPr>
          <p:cNvPr id="3" name="Picture 2" descr="hexokinase-cycle-pic-358a7.png"/>
          <p:cNvPicPr>
            <a:picLocks noChangeAspect="1"/>
          </p:cNvPicPr>
          <p:nvPr/>
        </p:nvPicPr>
        <p:blipFill>
          <a:blip r:embed="rId2"/>
          <a:stretch>
            <a:fillRect/>
          </a:stretch>
        </p:blipFill>
        <p:spPr>
          <a:xfrm>
            <a:off x="838200" y="1846275"/>
            <a:ext cx="10485118" cy="3896969"/>
          </a:xfrm>
          <a:prstGeom prst="rect">
            <a:avLst/>
          </a:prstGeom>
        </p:spPr>
      </p:pic>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Allosteric regulation limits fructose-6-phosphate phosphorylation cycling</a:t>
            </a:r>
          </a:p>
        </p:txBody>
      </p:sp>
      <p:pic>
        <p:nvPicPr>
          <p:cNvPr id="3" name="Picture 2" descr="pfk-regulation-pic-18b2f.png"/>
          <p:cNvPicPr>
            <a:picLocks noChangeAspect="1"/>
          </p:cNvPicPr>
          <p:nvPr/>
        </p:nvPicPr>
        <p:blipFill>
          <a:blip r:embed="rId2"/>
          <a:stretch>
            <a:fillRect/>
          </a:stretch>
        </p:blipFill>
        <p:spPr>
          <a:xfrm>
            <a:off x="873150" y="1627835"/>
            <a:ext cx="10415218" cy="4333849"/>
          </a:xfrm>
          <a:prstGeom prst="rect">
            <a:avLst/>
          </a:prstGeom>
        </p:spPr>
      </p:pic>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level of fructose-2,6-bisphosphate is controlled by hormones</a:t>
            </a:r>
          </a:p>
        </p:txBody>
      </p:sp>
      <p:pic>
        <p:nvPicPr>
          <p:cNvPr id="3" name="Picture 2" descr="camp-cascade-pic-b0013.png"/>
          <p:cNvPicPr>
            <a:picLocks noChangeAspect="1"/>
          </p:cNvPicPr>
          <p:nvPr/>
        </p:nvPicPr>
        <p:blipFill>
          <a:blip r:embed="rId2"/>
          <a:stretch>
            <a:fillRect/>
          </a:stretch>
        </p:blipFill>
        <p:spPr>
          <a:xfrm>
            <a:off x="2091644" y="1074419"/>
            <a:ext cx="7978230" cy="5440680"/>
          </a:xfrm>
          <a:prstGeom prst="rect">
            <a:avLst/>
          </a:prstGeom>
        </p:spPr>
      </p:pic>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secondary messengers cAMP and fructose-2,6-bisphosphate</a:t>
            </a:r>
          </a:p>
        </p:txBody>
      </p:sp>
      <p:pic>
        <p:nvPicPr>
          <p:cNvPr id="3" name="Picture 2" descr="camp-f26bp-pic-7455b.png"/>
          <p:cNvPicPr>
            <a:picLocks noChangeAspect="1"/>
          </p:cNvPicPr>
          <p:nvPr/>
        </p:nvPicPr>
        <p:blipFill>
          <a:blip r:embed="rId2"/>
          <a:stretch>
            <a:fillRect/>
          </a:stretch>
        </p:blipFill>
        <p:spPr>
          <a:xfrm>
            <a:off x="1672640" y="1881225"/>
            <a:ext cx="8816237" cy="3827068"/>
          </a:xfrm>
          <a:prstGeom prst="rect">
            <a:avLst/>
          </a:prstGeom>
        </p:spPr>
      </p:pic>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Regulation of pyruvate kinase</a:t>
            </a:r>
          </a:p>
        </p:txBody>
      </p:sp>
      <p:sp>
        <p:nvSpPr>
          <p:cNvPr id="3" name="Content Placeholder 2"/>
          <p:cNvSpPr>
            <a:spLocks noGrp="1"/>
          </p:cNvSpPr>
          <p:nvPr>
            <p:ph idx="1"/>
          </p:nvPr>
        </p:nvSpPr>
        <p:spPr/>
        <p:txBody>
          <a:bodyPr anchor="ctr"/>
          <a:lstStyle/>
          <a:p>
            <a:pPr lvl="2" algn="l"/>
            <a:r>
              <a:rPr/>
              <a:t>allosteric activation by fructose-1,6-bisphosphate</a:t>
            </a:r>
          </a:p>
          <a:p>
            <a:pPr lvl="2" algn="l"/>
            <a:r>
              <a:rPr/>
              <a:t>allosteric inhibition by ATP and alanine</a:t>
            </a:r>
          </a:p>
          <a:p>
            <a:pPr lvl="2" algn="l"/>
            <a:r>
              <a:rPr/>
              <a:t>inhibition by PKA-mediated phosphorylation</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Glucose is an indispensable metabolite</a:t>
            </a:r>
          </a:p>
        </p:txBody>
      </p:sp>
      <p:sp>
        <p:nvSpPr>
          <p:cNvPr id="3" name="Content Placeholder 2"/>
          <p:cNvSpPr>
            <a:spLocks noGrp="1"/>
          </p:cNvSpPr>
          <p:nvPr>
            <p:ph idx="1"/>
          </p:nvPr>
        </p:nvSpPr>
        <p:spPr/>
        <p:txBody>
          <a:bodyPr anchor="ctr"/>
          <a:lstStyle/>
          <a:p>
            <a:pPr lvl="2" algn="l"/>
            <a:r>
              <a:rPr/>
              <a:t>The brain requires at least ~50% of its calories in the form of glucose</a:t>
            </a:r>
          </a:p>
          <a:p>
            <a:pPr lvl="2" algn="l"/>
            <a:r>
              <a:rPr/>
              <a:t>Red blood cells exclusively subsist on glucose</a:t>
            </a:r>
          </a:p>
          <a:p>
            <a:pPr lvl="2" algn="l"/>
            <a:r>
              <a:rPr/>
              <a:t>Glucose is a precursor of other sugars needed in the biosynthesis of nucleotides, glycoproteins, and glycolipids</a:t>
            </a:r>
          </a:p>
          <a:p>
            <a:pPr lvl="2" algn="l"/>
            <a:r>
              <a:rPr/>
              <a:t>Glucose is needed to replenish NADPH, which supplies reducing power for biosynthesis and detoxification</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t" tIns="0" lIns="0"/>
          <a:lstStyle/>
          <a:p>
            <a:pPr algn="l"/>
            <a:r>
              <a:rPr/>
              <a:t>Overview of gluconeogenesis</a:t>
            </a:r>
          </a:p>
        </p:txBody>
      </p:sp>
      <p:pic>
        <p:nvPicPr>
          <p:cNvPr id="3" name="Picture 2" descr="gneo-overview-small-pic-af26c.png"/>
          <p:cNvPicPr>
            <a:picLocks noChangeAspect="1"/>
          </p:cNvPicPr>
          <p:nvPr/>
        </p:nvPicPr>
        <p:blipFill>
          <a:blip r:embed="rId2"/>
          <a:stretch>
            <a:fillRect/>
          </a:stretch>
        </p:blipFill>
        <p:spPr>
          <a:xfrm>
            <a:off x="6147911" y="937259"/>
            <a:ext cx="3910489" cy="5440680"/>
          </a:xfrm>
          <a:prstGeom prst="rect">
            <a:avLst/>
          </a:prstGeom>
        </p:spPr>
      </p:pic>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pyruvate carboxylase reaction</a:t>
            </a:r>
          </a:p>
        </p:txBody>
      </p:sp>
      <p:pic>
        <p:nvPicPr>
          <p:cNvPr id="3" name="Picture 2" descr="summary-pic-ec88f.png"/>
          <p:cNvPicPr>
            <a:picLocks noChangeAspect="1"/>
          </p:cNvPicPr>
          <p:nvPr/>
        </p:nvPicPr>
        <p:blipFill>
          <a:blip r:embed="rId2"/>
          <a:stretch>
            <a:fillRect/>
          </a:stretch>
        </p:blipFill>
        <p:spPr>
          <a:xfrm>
            <a:off x="1200810" y="3030220"/>
            <a:ext cx="9759899" cy="1529080"/>
          </a:xfrm>
          <a:prstGeom prst="rect">
            <a:avLst/>
          </a:prstGeom>
        </p:spPr>
      </p:pic>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active site of </a:t>
            </a:r>
            <a:r>
              <a:rPr i="1"/>
              <a:t>E. coli</a:t>
            </a:r>
            <a:r>
              <a:rPr/>
              <a:t> biotin carboxylase</a:t>
            </a:r>
          </a:p>
        </p:txBody>
      </p:sp>
      <p:pic>
        <p:nvPicPr>
          <p:cNvPr id="3" name="Picture 2" descr="active-site-pic-60679.jpg"/>
          <p:cNvPicPr>
            <a:picLocks noChangeAspect="1"/>
          </p:cNvPicPr>
          <p:nvPr/>
        </p:nvPicPr>
        <p:blipFill>
          <a:blip r:embed="rId2"/>
          <a:stretch>
            <a:fillRect/>
          </a:stretch>
        </p:blipFill>
        <p:spPr>
          <a:xfrm>
            <a:off x="838200" y="1099210"/>
            <a:ext cx="10485120" cy="5391099"/>
          </a:xfrm>
          <a:prstGeom prst="rect">
            <a:avLst/>
          </a:prstGeom>
        </p:spPr>
      </p:pic>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Activation of bicarbonate</a:t>
            </a:r>
          </a:p>
        </p:txBody>
      </p:sp>
      <p:pic>
        <p:nvPicPr>
          <p:cNvPr id="3" name="Picture 2" descr="carboxylate-activation-pic-124bf.png"/>
          <p:cNvPicPr>
            <a:picLocks noChangeAspect="1"/>
          </p:cNvPicPr>
          <p:nvPr/>
        </p:nvPicPr>
        <p:blipFill>
          <a:blip r:embed="rId2"/>
          <a:stretch>
            <a:fillRect/>
          </a:stretch>
        </p:blipFill>
        <p:spPr>
          <a:xfrm>
            <a:off x="375107" y="1645310"/>
            <a:ext cx="11411305" cy="4298899"/>
          </a:xfrm>
          <a:prstGeom prst="rect">
            <a:avLst/>
          </a:prstGeom>
        </p:spPr>
      </p:pic>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carboxylation of biotin</a:t>
            </a:r>
          </a:p>
        </p:txBody>
      </p:sp>
      <p:pic>
        <p:nvPicPr>
          <p:cNvPr id="3" name="Picture 2" descr="biotin-carboxylation-small-pic-42c5b.png"/>
          <p:cNvPicPr>
            <a:picLocks noChangeAspect="1"/>
          </p:cNvPicPr>
          <p:nvPr/>
        </p:nvPicPr>
        <p:blipFill>
          <a:blip r:embed="rId2"/>
          <a:stretch>
            <a:fillRect/>
          </a:stretch>
        </p:blipFill>
        <p:spPr>
          <a:xfrm>
            <a:off x="182880" y="2031845"/>
            <a:ext cx="11795758" cy="3525828"/>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carboxylation of pyruvate</a:t>
            </a:r>
          </a:p>
        </p:txBody>
      </p:sp>
      <p:pic>
        <p:nvPicPr>
          <p:cNvPr id="3" name="Picture 2" descr="pyruvate-carboxylation-pic-14197.png"/>
          <p:cNvPicPr>
            <a:picLocks noChangeAspect="1"/>
          </p:cNvPicPr>
          <p:nvPr/>
        </p:nvPicPr>
        <p:blipFill>
          <a:blip r:embed="rId2"/>
          <a:stretch>
            <a:fillRect/>
          </a:stretch>
        </p:blipFill>
        <p:spPr>
          <a:xfrm>
            <a:off x="362000" y="2698191"/>
            <a:ext cx="11437515" cy="2193137"/>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phosphoenolpyruvate carboxykinase reaction</a:t>
            </a:r>
          </a:p>
        </p:txBody>
      </p:sp>
      <p:pic>
        <p:nvPicPr>
          <p:cNvPr id="3" name="Picture 2" descr="pep-ck-pic-b7343.png"/>
          <p:cNvPicPr>
            <a:picLocks noChangeAspect="1"/>
          </p:cNvPicPr>
          <p:nvPr/>
        </p:nvPicPr>
        <p:blipFill>
          <a:blip r:embed="rId2"/>
          <a:stretch>
            <a:fillRect/>
          </a:stretch>
        </p:blipFill>
        <p:spPr>
          <a:xfrm>
            <a:off x="436270" y="2243836"/>
            <a:ext cx="11288979" cy="310184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WPS Presentation</Application>
  <PresentationFormat>Widescreen</PresentationFormat>
  <Paragraphs>0</Paragraphs>
  <Slides>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0</vt:i4>
      </vt:variant>
    </vt:vector>
  </HeadingPairs>
  <TitlesOfParts>
    <vt:vector size="9" baseType="lpstr">
      <vt:lpstr>Arial</vt:lpstr>
      <vt:lpstr>SimSun</vt:lpstr>
      <vt:lpstr>Wingdings</vt:lpstr>
      <vt:lpstr>Calibri</vt:lpstr>
      <vt:lpstr>Constantia</vt:lpstr>
      <vt:lpstr>Arial Unicode MS</vt:lpstr>
      <vt:lpstr>Calibri Light</vt:lpstr>
      <vt:lpstr>Corbel</vt:lpstr>
      <vt:lpstr>Office Theme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N.</dc:creator>
  <cp:lastModifiedBy>mpalmer</cp:lastModifiedBy>
  <cp:revision>51</cp:revision>
  <dcterms:created xsi:type="dcterms:W3CDTF">2022-03-26T19:36:19Z</dcterms:created>
  <dcterms:modified xsi:type="dcterms:W3CDTF">2022-03-26T19:36:19Z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1033-11.1.0.10920</vt:lpwstr>
  </property>
</Properties>
</file>