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47BE"/>
    <a:srgbClr val="2D61B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000" autoAdjust="0"/>
    <p:restoredTop sz="94660"/>
  </p:normalViewPr>
  <p:slideViewPr>
    <p:cSldViewPr snapToGrid="0">
      <p:cViewPr varScale="1">
        <p:scale>
          <a:sx n="64" d="100"/>
          <a:sy n="64"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 Type="http://schemas.openxmlformats.org/officeDocument/2006/relationships/tableStyles" Target="tableStyles.xml"/><Relationship Id="rId4" Type="http://schemas.openxmlformats.org/officeDocument/2006/relationships/viewProps" Target="viewProps.xml"/><Relationship Id="rId3" Type="http://schemas.openxmlformats.org/officeDocument/2006/relationships/presProps" Target="presProps.xml"/><Relationship Id="rId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hapter_titl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86050"/>
            <a:ext cx="9144000" cy="824230"/>
          </a:xfrm>
        </p:spPr>
        <p:txBody>
          <a:bodyPr anchor="b"/>
          <a:lstStyle>
            <a:lvl1pPr algn="ctr">
              <a:defRPr sz="4800">
                <a:latin typeface="+mj-lt"/>
              </a:defRPr>
            </a:lvl1pPr>
          </a:lstStyle>
          <a:p>
            <a:r>
              <a:rPr lang="en-US"/>
              <a:t>Click to edit Master title style</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efau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hasCustomPrompt="1"/>
          </p:nvPr>
        </p:nvSpPr>
        <p:spPr/>
        <p:txBody>
          <a:bodyPr/>
          <a:lstStyle>
            <a:lvl1pPr eaLnBrk="1" fontAlgn="auto" latinLnBrk="0" hangingPunct="1">
              <a:defRPr/>
            </a:lvl1pPr>
            <a:lvl2pPr marL="720090" indent="-467995" eaLnBrk="1" fontAlgn="auto" latinLnBrk="0" hangingPunct="1">
              <a:buClrTx/>
              <a:buFont typeface="+mj-lt"/>
              <a:buAutoNum type="arabicPeriod"/>
              <a:defRPr/>
            </a:lvl2pPr>
            <a:lvl3pPr marL="720090" indent="-431800" eaLnBrk="1" fontAlgn="auto" latinLnBrk="0" hangingPunct="1">
              <a:buClrTx/>
              <a:buFont typeface="Arial" panose="020B0604020202020204" pitchFamily="34" charset="0"/>
              <a:buChar char="•"/>
              <a:defRPr/>
            </a:lvl3pPr>
            <a:lvl4pPr marL="1296035" indent="-467995" eaLnBrk="1" fontAlgn="auto" latinLnBrk="0" hangingPunct="1">
              <a:spcBef>
                <a:spcPts val="500"/>
              </a:spcBef>
              <a:buClrTx/>
              <a:buFont typeface="+mj-lt"/>
              <a:buAutoNum type="alphaLcParenR"/>
              <a:defRPr/>
            </a:lvl4pPr>
            <a:lvl5pPr marL="1296035" indent="-431800" eaLnBrk="1" fontAlgn="auto" latinLnBrk="0" hangingPunct="1">
              <a:spcBef>
                <a:spcPts val="500"/>
              </a:spcBef>
              <a:buClrTx/>
              <a:buFont typeface="Arial" panose="020B0604020202020204" pitchFamily="34" charset="0"/>
              <a:buChar char="◦"/>
              <a:defRPr/>
            </a:lvl5pPr>
          </a:lstStyle>
          <a:p>
            <a:pPr lvl="0"/>
            <a:r>
              <a:rPr lang="en-US"/>
              <a:t>Level 0 is a plain paragraph, without formatting</a:t>
            </a:r>
            <a:endParaRPr lang="en-US"/>
          </a:p>
          <a:p>
            <a:pPr lvl="1"/>
            <a:r>
              <a:rPr lang="en-US"/>
              <a:t>Level 1 is an outer numbered item </a:t>
            </a:r>
            <a:endParaRPr lang="en-US"/>
          </a:p>
          <a:p>
            <a:pPr lvl="2"/>
            <a:r>
              <a:rPr lang="en-US"/>
              <a:t>Level 2 is an outer bulleted item</a:t>
            </a:r>
            <a:endParaRPr lang="en-US"/>
          </a:p>
          <a:p>
            <a:pPr lvl="3"/>
            <a:r>
              <a:rPr lang="en-US"/>
              <a:t>Level 3 is an inner numbered item </a:t>
            </a:r>
            <a:endParaRPr lang="en-US"/>
          </a:p>
          <a:p>
            <a:pPr lvl="4"/>
            <a:r>
              <a:rPr lang="en-US"/>
              <a:t>Level 4 is an inner bulleted item</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quot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hasCustomPrompt="1"/>
          </p:nvPr>
        </p:nvSpPr>
        <p:spPr>
          <a:xfrm>
            <a:off x="1616075" y="1243965"/>
            <a:ext cx="8597900" cy="4932680"/>
          </a:xfrm>
        </p:spPr>
        <p:txBody>
          <a:bodyPr/>
          <a:lstStyle>
            <a:lvl1pPr eaLnBrk="1" fontAlgn="auto" latinLnBrk="0" hangingPunct="1">
              <a:spcBef>
                <a:spcPts val="0"/>
              </a:spcBef>
              <a:spcAft>
                <a:spcPts val="1200"/>
              </a:spcAft>
              <a:defRPr sz="2400" u="none" strike="noStrike" kern="1200" cap="none" spc="0" normalizeH="0">
                <a:solidFill>
                  <a:schemeClr val="tx1"/>
                </a:solidFill>
                <a:uFillTx/>
                <a:latin typeface="Calibri" panose="020F0502020204030204" charset="0"/>
              </a:defRPr>
            </a:lvl1pPr>
            <a:lvl2pPr marL="539750" indent="0" eaLnBrk="1" fontAlgn="auto" latinLnBrk="0" hangingPunct="1">
              <a:spcBef>
                <a:spcPts val="600"/>
              </a:spcBef>
              <a:spcAft>
                <a:spcPts val="600"/>
              </a:spcAft>
              <a:buNone/>
              <a:defRPr sz="2000" i="0" u="none" strike="noStrike" kern="1200" cap="none" spc="0" normalizeH="0">
                <a:solidFill>
                  <a:schemeClr val="tx1"/>
                </a:solidFill>
                <a:uFillTx/>
                <a:latin typeface="Constantia" panose="02030602050306030303" charset="0"/>
              </a:defRPr>
            </a:lvl2pPr>
            <a:lvl3pPr marL="1080135" indent="0" algn="r" eaLnBrk="1" fontAlgn="auto" latinLnBrk="0" hangingPunct="1">
              <a:spcBef>
                <a:spcPts val="600"/>
              </a:spcBef>
              <a:spcAft>
                <a:spcPts val="600"/>
              </a:spcAft>
              <a:buNone/>
              <a:defRPr sz="1600" i="1" u="none" strike="noStrike" kern="1200" cap="none" spc="0" normalizeH="0">
                <a:solidFill>
                  <a:schemeClr val="tx1"/>
                </a:solidFill>
                <a:uFillTx/>
                <a:latin typeface="Constantia" panose="02030602050306030303" charset="0"/>
              </a:defRPr>
            </a:lvl3pPr>
            <a:lvl4pPr marL="539750" indent="-431800" algn="l" eaLnBrk="1" fontAlgn="auto" latinLnBrk="0" hangingPunct="1">
              <a:spcBef>
                <a:spcPts val="600"/>
              </a:spcBef>
              <a:spcAft>
                <a:spcPts val="600"/>
              </a:spcAft>
              <a:buClrTx/>
              <a:buFont typeface="+mj-lt"/>
              <a:buAutoNum type="arabicPeriod"/>
              <a:defRPr u="none" strike="noStrike" kern="1200" cap="none" spc="0" normalizeH="0">
                <a:solidFill>
                  <a:schemeClr val="tx1"/>
                </a:solidFill>
                <a:uFillTx/>
                <a:latin typeface="+mn-lt"/>
              </a:defRPr>
            </a:lvl4pPr>
            <a:lvl5pPr marL="565150" indent="-457200" eaLnBrk="1" fontAlgn="auto" latinLnBrk="0" hangingPunct="1">
              <a:spcBef>
                <a:spcPts val="500"/>
              </a:spcBef>
              <a:buClrTx/>
              <a:buFont typeface="Arial" panose="020B0604020202020204" pitchFamily="34" charset="0"/>
              <a:buChar char="•"/>
              <a:defRPr/>
            </a:lvl5pPr>
          </a:lstStyle>
          <a:p>
            <a:pPr lvl="0"/>
            <a:r>
              <a:rPr lang="en-US"/>
              <a:t>A lead-in paragraph at level zero. It may or may not be used. I am too lazy to make it stick out on the right hand side. </a:t>
            </a:r>
            <a:endParaRPr lang="en-US"/>
          </a:p>
          <a:p>
            <a:pPr lvl="1"/>
            <a:r>
              <a:rPr lang="en-US"/>
              <a:t>Level 1 should contain the body of the quote. Donec eu libero sit amet quam egestas semper. Aenean ultricies mi vitae est. Mauris placerat eleifend leo.</a:t>
            </a:r>
            <a:endParaRPr lang="en-US"/>
          </a:p>
          <a:p>
            <a:pPr lvl="2"/>
            <a:r>
              <a:rPr lang="en-US"/>
              <a:t>An attribution in smaller type at level 2. And we make sure it is offset both horizontally and vertically.   </a:t>
            </a:r>
            <a:endParaRPr lang="en-US"/>
          </a:p>
          <a:p>
            <a:pPr lvl="3"/>
            <a:r>
              <a:rPr lang="en-US"/>
              <a:t>Level 3 becomes a numbered item, so that we can provide for at least one list level together with quoting</a:t>
            </a:r>
            <a:endParaRPr lang="en-US"/>
          </a:p>
          <a:p>
            <a:pPr lvl="4"/>
            <a:r>
              <a:rPr lang="en-US"/>
              <a:t>Level 4 becomes a bulleted item. That should just about cover it.  </a:t>
            </a: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_full_width">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Title spans full width of slide</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_6_inch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0045" y="361950"/>
            <a:ext cx="5148000" cy="6069965"/>
          </a:xfrm>
        </p:spPr>
        <p:txBody>
          <a:bodyPr lIns="0" tIns="0" rIns="0" bIns="0" anchor="t" anchorCtr="0"/>
          <a:lstStyle/>
          <a:p>
            <a:r>
              <a:rPr lang="en-US"/>
              <a:t>Title 6 inches wide</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_5_inch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0045" y="361950"/>
            <a:ext cx="4572000" cy="6069965"/>
          </a:xfrm>
        </p:spPr>
        <p:txBody>
          <a:bodyPr lIns="0" tIns="0" rIns="0" bIns="0" anchor="t" anchorCtr="0"/>
          <a:lstStyle/>
          <a:p>
            <a:r>
              <a:rPr lang="en-US"/>
              <a:t>Title 5 inches wide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_4_inch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0045" y="361950"/>
            <a:ext cx="3672000" cy="6069965"/>
          </a:xfrm>
        </p:spPr>
        <p:txBody>
          <a:bodyPr lIns="0" tIns="0" rIns="0" bIns="0" anchor="t" anchorCtr="0"/>
          <a:lstStyle/>
          <a:p>
            <a:r>
              <a:rPr lang="en-US"/>
              <a:t>Title 4 inches wide</a:t>
            </a:r>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_3_inch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1315" y="360000"/>
            <a:ext cx="2743200" cy="6229985"/>
          </a:xfrm>
        </p:spPr>
        <p:txBody>
          <a:bodyPr lIns="0" tIns="0" rIns="0" bIns="0" anchor="t" anchorCtr="0"/>
          <a:lstStyle/>
          <a:p>
            <a:r>
              <a:rPr lang="en-US"/>
              <a:t>Title 3 inches wide</a:t>
            </a:r>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8770" y="223520"/>
            <a:ext cx="11610340" cy="714375"/>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p:cNvSpPr>
            <a:spLocks noGrp="1"/>
          </p:cNvSpPr>
          <p:nvPr>
            <p:ph type="body" idx="1"/>
          </p:nvPr>
        </p:nvSpPr>
        <p:spPr>
          <a:xfrm>
            <a:off x="318135" y="1243965"/>
            <a:ext cx="11611610" cy="4932680"/>
          </a:xfrm>
          <a:prstGeom prst="rect">
            <a:avLst/>
          </a:prstGeom>
        </p:spPr>
        <p:txBody>
          <a:bodyPr vert="horz" lIns="91440" tIns="45720" rIns="91440" bIns="45720" rtlCol="0">
            <a:normAutofit/>
          </a:bodyPr>
          <a:lstStyle/>
          <a:p>
            <a:pPr lvl="0"/>
            <a:r>
              <a:rPr lang="en-US" dirty="0"/>
              <a:t>The outermost level (level 0) will be an unbulleted paragraph above a bulleted list. Whereas a proper bulleted list will exist at level 1. </a:t>
            </a:r>
            <a:endParaRPr lang="en-US" dirty="0"/>
          </a:p>
          <a:p>
            <a:pPr lvl="1"/>
            <a:r>
              <a:rPr lang="en-US" dirty="0"/>
              <a:t>Second level - yes, given the width of the slide, this indent seems reasonable. This will be used as a regular bulleted list. </a:t>
            </a:r>
            <a:endParaRPr lang="en-US" dirty="0"/>
          </a:p>
          <a:p>
            <a:pPr lvl="2"/>
            <a:r>
              <a:rPr lang="en-US" dirty="0"/>
              <a:t>Third level. This will be a nested bulleted list. And we need to add some filler copy again to see how well the line spacing works.  We again use single line spacing, since the 0.9 default is just unreadable. </a:t>
            </a:r>
            <a:endParaRPr lang="en-US" dirty="0"/>
          </a:p>
          <a:p>
            <a:pPr lvl="3"/>
            <a:r>
              <a:rPr lang="en-US" dirty="0"/>
              <a:t>Fourth level. This will be used as an un-bulleted entry at the second level. Well, no, we just axed this. Instead, this will be formatted as an outer numbered entry. </a:t>
            </a:r>
            <a:endParaRPr lang="en-US" dirty="0"/>
          </a:p>
          <a:p>
            <a:pPr lvl="4"/>
            <a:r>
              <a:rPr lang="en-US" dirty="0"/>
              <a:t>Fifth level - and this will become an inner numbered entry. Horrido. </a:t>
            </a:r>
            <a:endParaRPr lang="en-CA" dirty="0"/>
          </a:p>
        </p:txBody>
      </p:sp>
      <p:sp>
        <p:nvSpPr>
          <p:cNvPr id="7" name="TextBox 6"/>
          <p:cNvSpPr txBox="1"/>
          <p:nvPr userDrawn="1"/>
        </p:nvSpPr>
        <p:spPr>
          <a:xfrm>
            <a:off x="437515" y="6626860"/>
            <a:ext cx="2868930" cy="213995"/>
          </a:xfrm>
          <a:prstGeom prst="rect">
            <a:avLst/>
          </a:prstGeom>
          <a:noFill/>
        </p:spPr>
        <p:txBody>
          <a:bodyPr wrap="square" rtlCol="0" anchor="b" anchorCtr="0">
            <a:spAutoFit/>
          </a:bodyPr>
          <a:p>
            <a:r>
              <a:rPr lang="en-US" altLang="en-CA" sz="800">
                <a:latin typeface="Calibri" panose="020F0502020204030204" charset="0"/>
                <a:cs typeface="Arial" panose="020B0604020202020204" pitchFamily="34" charset="0"/>
              </a:rPr>
              <a:t>© </a:t>
            </a:r>
            <a:r>
              <a:rPr lang="x-none" altLang="en-US" sz="800">
                <a:latin typeface="Calibri" panose="020F0502020204030204" charset="0"/>
                <a:cs typeface="Arial" panose="020B0604020202020204" pitchFamily="34" charset="0"/>
              </a:rPr>
              <a:t>https://mpalmer.heresy.is 2022</a:t>
            </a:r>
            <a:endParaRPr lang="en-US" altLang="en-CA" sz="800">
              <a:latin typeface="Calibri" panose="020F0502020204030204" charset="0"/>
            </a:endParaRPr>
          </a:p>
        </p:txBody>
      </p:sp>
      <p:sp>
        <p:nvSpPr>
          <p:cNvPr id="9" name="TextBox 8"/>
          <p:cNvSpPr txBox="1"/>
          <p:nvPr userDrawn="1"/>
        </p:nvSpPr>
        <p:spPr>
          <a:xfrm>
            <a:off x="11010900" y="6597015"/>
            <a:ext cx="639445" cy="245110"/>
          </a:xfrm>
          <a:prstGeom prst="rect">
            <a:avLst/>
          </a:prstGeom>
          <a:noFill/>
        </p:spPr>
        <p:txBody>
          <a:bodyPr wrap="square" rtlCol="0" anchor="b" anchorCtr="0">
            <a:spAutoFit/>
          </a:bodyPr>
          <a:p>
            <a:pPr algn="r"/>
            <a:fld id="{9A0DB2DC-4C9A-4742-B13C-FB6460FD3503}" type="slidenum">
              <a:rPr lang="x-none" altLang="en-CA" sz="1000">
                <a:latin typeface="Calibri" panose="020F0502020204030204" charset="0"/>
              </a:rPr>
            </a:fld>
            <a:endParaRPr lang="x-none" altLang="en-CA" sz="1000">
              <a:latin typeface="Calibri" panose="020F050202020403020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2800" u="none" strike="noStrike" kern="1200" cap="none" spc="0" normalizeH="0">
          <a:solidFill>
            <a:srgbClr val="2D61B7"/>
          </a:solidFill>
          <a:uFillTx/>
          <a:latin typeface="+mj-lt"/>
          <a:ea typeface="+mj-ea"/>
          <a:cs typeface="+mj-cs"/>
        </a:defRPr>
      </a:lvl1pPr>
    </p:titleStyle>
    <p:bodyStyle>
      <a:lvl1pPr marL="0" indent="0" algn="l" defTabSz="914400" rtl="0" eaLnBrk="1" fontAlgn="auto" latinLnBrk="0" hangingPunct="1">
        <a:lnSpc>
          <a:spcPct val="100000"/>
        </a:lnSpc>
        <a:spcBef>
          <a:spcPts val="500"/>
        </a:spcBef>
        <a:spcAft>
          <a:spcPts val="500"/>
        </a:spcAft>
        <a:buFont typeface="Arial" panose="020B0604020202020204" pitchFamily="34" charset="0"/>
        <a:buNone/>
        <a:defRPr sz="2400" u="none" strike="noStrike" kern="1200" cap="none" spc="0" normalizeH="0">
          <a:solidFill>
            <a:schemeClr val="tx1"/>
          </a:solidFill>
          <a:uFillTx/>
          <a:latin typeface="+mn-lt"/>
          <a:ea typeface="+mn-ea"/>
          <a:cs typeface="+mn-cs"/>
        </a:defRPr>
      </a:lvl1pPr>
      <a:lvl2pPr marL="720090" indent="-431800" algn="l" defTabSz="914400" rtl="0" eaLnBrk="1" fontAlgn="auto" latinLnBrk="0" hangingPunct="1">
        <a:lnSpc>
          <a:spcPct val="100000"/>
        </a:lnSpc>
        <a:spcBef>
          <a:spcPts val="500"/>
        </a:spcBef>
        <a:spcAft>
          <a:spcPts val="500"/>
        </a:spcAft>
        <a:buFont typeface="Arial" panose="020B0604020202020204" pitchFamily="34" charset="0"/>
        <a:buChar char="•"/>
        <a:defRPr sz="2400" u="none" strike="noStrike" kern="1200" cap="none" spc="0" normalizeH="0">
          <a:solidFill>
            <a:schemeClr val="tx1"/>
          </a:solidFill>
          <a:uFillTx/>
          <a:latin typeface="+mn-lt"/>
          <a:ea typeface="+mn-ea"/>
          <a:cs typeface="+mn-cs"/>
        </a:defRPr>
      </a:lvl2pPr>
      <a:lvl3pPr marL="1296035" indent="-360045" algn="l" defTabSz="914400" rtl="0" eaLnBrk="1" fontAlgn="auto" latinLnBrk="0" hangingPunct="1">
        <a:lnSpc>
          <a:spcPct val="100000"/>
        </a:lnSpc>
        <a:spcBef>
          <a:spcPts val="500"/>
        </a:spcBef>
        <a:spcAft>
          <a:spcPts val="500"/>
        </a:spcAft>
        <a:buClrTx/>
        <a:buFont typeface="Arial" panose="020B0604020202020204" pitchFamily="34" charset="0"/>
        <a:buChar char="◦"/>
        <a:defRPr sz="2400" u="none" strike="noStrike" kern="1200" cap="none" spc="0" normalizeH="0">
          <a:solidFill>
            <a:schemeClr val="tx1"/>
          </a:solidFill>
          <a:uFillTx/>
          <a:latin typeface="+mn-lt"/>
          <a:ea typeface="+mn-ea"/>
          <a:cs typeface="+mn-cs"/>
        </a:defRPr>
      </a:lvl3pPr>
      <a:lvl4pPr marL="720090" indent="0" algn="l" defTabSz="914400" rtl="0" eaLnBrk="1" fontAlgn="auto" latinLnBrk="0" hangingPunct="1">
        <a:lnSpc>
          <a:spcPct val="100000"/>
        </a:lnSpc>
        <a:spcBef>
          <a:spcPts val="0"/>
        </a:spcBef>
        <a:spcAft>
          <a:spcPts val="500"/>
        </a:spcAft>
        <a:buFont typeface="Arial" panose="020B0604020202020204" pitchFamily="34" charset="0"/>
        <a:buNone/>
        <a:defRPr sz="2400" u="none" strike="noStrike" kern="1200" cap="none" spc="0" normalizeH="0">
          <a:solidFill>
            <a:schemeClr val="tx1"/>
          </a:solidFill>
          <a:uFillTx/>
          <a:latin typeface="+mn-lt"/>
          <a:ea typeface="+mn-ea"/>
          <a:cs typeface="+mn-cs"/>
        </a:defRPr>
      </a:lvl4pPr>
      <a:lvl5pPr marL="1296035" indent="0" algn="l" defTabSz="914400" rtl="0" eaLnBrk="1" fontAlgn="auto" latinLnBrk="0" hangingPunct="1">
        <a:lnSpc>
          <a:spcPct val="100000"/>
        </a:lnSpc>
        <a:spcBef>
          <a:spcPts val="0"/>
        </a:spcBef>
        <a:spcAft>
          <a:spcPts val="500"/>
        </a:spcAft>
        <a:buFont typeface="Arial" panose="020B0604020202020204" pitchFamily="34" charset="0"/>
        <a:buNone/>
        <a:defRPr sz="2400" u="none" strike="noStrike" kern="1200" cap="none" spc="0" normalizeH="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nchor="ctr"/>
          <a:lstStyle/>
          <a:p>
            <a:pPr algn="ctr"/>
            <a:r>
              <a:rPr/>
              <a:t>Catabolism of sugars other than glucose</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Galactosemia</a:t>
            </a:r>
          </a:p>
        </p:txBody>
      </p:sp>
      <p:graphicFrame>
        <p:nvGraphicFramePr>
          <p:cNvPr id="3" name="Table 2"/>
          <p:cNvGraphicFramePr>
            <a:graphicFrameLocks noGrp="1"/>
          </p:cNvGraphicFramePr>
          <p:nvPr/>
        </p:nvGraphicFramePr>
        <p:xfrm>
          <a:off x="219710" y="2880360"/>
          <a:ext cx="11722100" cy="1828800"/>
        </p:xfrm>
        <a:graphic>
          <a:graphicData uri="http://schemas.openxmlformats.org/drawingml/2006/table">
            <a:tbl>
              <a:tblPr firstRow="1">
                <a:tableStyleId>{5C22544A-7EE6-4342-B048-85BDC9FD1C3A}</a:tableStyleId>
              </a:tblPr>
              <a:tblGrid>
                <a:gridCol w="812800"/>
                <a:gridCol w="4597400"/>
                <a:gridCol w="6311900"/>
              </a:tblGrid>
              <a:tr h="457200">
                <a:tc>
                  <a:txBody>
                    <a:bodyPr/>
                    <a:lstStyle/>
                    <a:p>
                      <a:pPr algn="ctr">
                        <a:defRPr sz="2000"/>
                      </a:pPr>
                      <a:r>
                        <a:rPr/>
                        <a:t>Type</a:t>
                      </a:r>
                    </a:p>
                  </a:txBody>
                  <a:tcPr marT="127000" marB="76200"/>
                </a:tc>
                <a:tc>
                  <a:txBody>
                    <a:bodyPr/>
                    <a:lstStyle/>
                    <a:p>
                      <a:pPr algn="l">
                        <a:defRPr sz="2000"/>
                      </a:pPr>
                      <a:r>
                        <a:rPr/>
                        <a:t>Enzyme deficiency</a:t>
                      </a:r>
                    </a:p>
                  </a:txBody>
                  <a:tcPr marT="127000" marB="76200"/>
                </a:tc>
                <a:tc>
                  <a:txBody>
                    <a:bodyPr/>
                    <a:lstStyle/>
                    <a:p>
                      <a:pPr algn="l">
                        <a:defRPr sz="2000"/>
                      </a:pPr>
                      <a:r>
                        <a:rPr/>
                        <a:t>Accumulating metabolites</a:t>
                      </a:r>
                    </a:p>
                  </a:txBody>
                  <a:tcPr marT="127000" marB="76200"/>
                </a:tc>
              </a:tr>
              <a:tr h="457200">
                <a:tc>
                  <a:txBody>
                    <a:bodyPr/>
                    <a:lstStyle/>
                    <a:p>
                      <a:pPr algn="ctr">
                        <a:defRPr sz="2000"/>
                      </a:pPr>
                      <a:r>
                        <a:rPr/>
                        <a:t>I</a:t>
                      </a:r>
                    </a:p>
                  </a:txBody>
                  <a:tcPr marT="127000" marB="76200"/>
                </a:tc>
                <a:tc>
                  <a:txBody>
                    <a:bodyPr/>
                    <a:lstStyle/>
                    <a:p>
                      <a:pPr algn="l">
                        <a:defRPr sz="2000"/>
                      </a:pPr>
                      <a:r>
                        <a:rPr/>
                        <a:t>galactose-1-phosphate-uridyltransferase</a:t>
                      </a:r>
                    </a:p>
                  </a:txBody>
                  <a:tcPr marT="127000" marB="76200"/>
                </a:tc>
                <a:tc>
                  <a:txBody>
                    <a:bodyPr/>
                    <a:lstStyle/>
                    <a:p>
                      <a:pPr algn="l">
                        <a:defRPr sz="2000"/>
                      </a:pPr>
                      <a:r>
                        <a:rPr/>
                        <a:t>galactose, galactose-1-phosphate, galactitol, galactonate</a:t>
                      </a:r>
                    </a:p>
                  </a:txBody>
                  <a:tcPr marT="127000" marB="76200"/>
                </a:tc>
              </a:tr>
              <a:tr h="457200">
                <a:tc>
                  <a:txBody>
                    <a:bodyPr/>
                    <a:lstStyle/>
                    <a:p>
                      <a:pPr algn="ctr">
                        <a:defRPr sz="2000"/>
                      </a:pPr>
                      <a:r>
                        <a:rPr/>
                        <a:t>II</a:t>
                      </a:r>
                    </a:p>
                  </a:txBody>
                  <a:tcPr marT="127000" marB="76200"/>
                </a:tc>
                <a:tc>
                  <a:txBody>
                    <a:bodyPr/>
                    <a:lstStyle/>
                    <a:p>
                      <a:pPr algn="l">
                        <a:defRPr sz="2000"/>
                      </a:pPr>
                      <a:r>
                        <a:rPr/>
                        <a:t>galactokinase</a:t>
                      </a:r>
                    </a:p>
                  </a:txBody>
                  <a:tcPr marT="127000" marB="76200"/>
                </a:tc>
                <a:tc>
                  <a:txBody>
                    <a:bodyPr/>
                    <a:lstStyle/>
                    <a:p>
                      <a:pPr algn="l">
                        <a:defRPr sz="2000"/>
                      </a:pPr>
                      <a:r>
                        <a:rPr/>
                        <a:t>galactose, galactitol</a:t>
                      </a:r>
                    </a:p>
                  </a:txBody>
                  <a:tcPr marT="127000" marB="76200"/>
                </a:tc>
              </a:tr>
              <a:tr h="457200">
                <a:tc>
                  <a:txBody>
                    <a:bodyPr/>
                    <a:lstStyle/>
                    <a:p>
                      <a:pPr algn="ctr">
                        <a:defRPr sz="2000"/>
                      </a:pPr>
                      <a:r>
                        <a:rPr/>
                        <a:t>III</a:t>
                      </a:r>
                    </a:p>
                  </a:txBody>
                  <a:tcPr marT="127000" marB="76200"/>
                </a:tc>
                <a:tc>
                  <a:txBody>
                    <a:bodyPr/>
                    <a:lstStyle/>
                    <a:p>
                      <a:pPr algn="l">
                        <a:defRPr sz="2000"/>
                      </a:pPr>
                      <a:r>
                        <a:rPr/>
                        <a:t>UDP-galactose epimerase</a:t>
                      </a:r>
                    </a:p>
                  </a:txBody>
                  <a:tcPr marT="127000" marB="76200"/>
                </a:tc>
                <a:tc>
                  <a:txBody>
                    <a:bodyPr/>
                    <a:lstStyle/>
                    <a:p>
                      <a:pPr algn="l">
                        <a:defRPr sz="2000"/>
                      </a:pPr>
                      <a:r>
                        <a:rPr/>
                        <a:t>galactose-1 phosphate, UDP-galactose</a:t>
                      </a:r>
                    </a:p>
                  </a:txBody>
                  <a:tcPr marT="127000" marB="76200"/>
                </a:tc>
              </a:tr>
            </a:tbl>
          </a:graphicData>
        </a:graphic>
      </p:graphicFrame>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Sorbitol is an intermediate of the polyol pathway</a:t>
            </a:r>
          </a:p>
        </p:txBody>
      </p:sp>
      <p:pic>
        <p:nvPicPr>
          <p:cNvPr id="3" name="Picture 2" descr="polyol-pathway-pic-21954.png"/>
          <p:cNvPicPr>
            <a:picLocks noChangeAspect="1"/>
          </p:cNvPicPr>
          <p:nvPr/>
        </p:nvPicPr>
        <p:blipFill>
          <a:blip r:embed="rId2"/>
          <a:stretch>
            <a:fillRect/>
          </a:stretch>
        </p:blipFill>
        <p:spPr>
          <a:xfrm>
            <a:off x="597916" y="2156460"/>
            <a:ext cx="10965688" cy="3276600"/>
          </a:xfrm>
          <a:prstGeom prst="rect">
            <a:avLst/>
          </a:prstGeom>
        </p:spPr>
      </p:pic>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Dietary sugars other than glucose</a:t>
            </a:r>
          </a:p>
        </p:txBody>
      </p:sp>
      <p:graphicFrame>
        <p:nvGraphicFramePr>
          <p:cNvPr id="3" name="Table 2"/>
          <p:cNvGraphicFramePr>
            <a:graphicFrameLocks noGrp="1"/>
          </p:cNvGraphicFramePr>
          <p:nvPr/>
        </p:nvGraphicFramePr>
        <p:xfrm>
          <a:off x="740410" y="2423160"/>
          <a:ext cx="10680700" cy="2743200"/>
        </p:xfrm>
        <a:graphic>
          <a:graphicData uri="http://schemas.openxmlformats.org/drawingml/2006/table">
            <a:tbl>
              <a:tblPr firstRow="1">
                <a:tableStyleId>{5C22544A-7EE6-4342-B048-85BDC9FD1C3A}</a:tableStyleId>
              </a:tblPr>
              <a:tblGrid>
                <a:gridCol w="2387600"/>
                <a:gridCol w="4279900"/>
                <a:gridCol w="4013200"/>
              </a:tblGrid>
              <a:tr h="457200">
                <a:tc>
                  <a:txBody>
                    <a:bodyPr/>
                    <a:lstStyle/>
                    <a:p>
                      <a:pPr algn="l">
                        <a:defRPr sz="2000"/>
                      </a:pPr>
                      <a:r>
                        <a:rPr/>
                        <a:t>Trivial name</a:t>
                      </a:r>
                    </a:p>
                  </a:txBody>
                  <a:tcPr marT="127000" marB="76200"/>
                </a:tc>
                <a:tc>
                  <a:txBody>
                    <a:bodyPr/>
                    <a:lstStyle/>
                    <a:p>
                      <a:pPr algn="l">
                        <a:defRPr sz="2000"/>
                      </a:pPr>
                      <a:r>
                        <a:rPr/>
                        <a:t>Composition</a:t>
                      </a:r>
                    </a:p>
                  </a:txBody>
                  <a:tcPr marT="127000" marB="76200"/>
                </a:tc>
                <a:tc>
                  <a:txBody>
                    <a:bodyPr/>
                    <a:lstStyle/>
                    <a:p>
                      <a:pPr algn="l">
                        <a:defRPr sz="2000"/>
                      </a:pPr>
                      <a:r>
                        <a:rPr/>
                        <a:t>Source</a:t>
                      </a:r>
                    </a:p>
                  </a:txBody>
                  <a:tcPr marT="127000" marB="76200"/>
                </a:tc>
              </a:tr>
              <a:tr h="457200">
                <a:tc>
                  <a:txBody>
                    <a:bodyPr/>
                    <a:lstStyle/>
                    <a:p>
                      <a:pPr algn="l">
                        <a:defRPr sz="2000"/>
                      </a:pPr>
                      <a:r>
                        <a:rPr/>
                        <a:t>lactose (milk sugar)</a:t>
                      </a:r>
                    </a:p>
                  </a:txBody>
                  <a:tcPr marT="127000" marB="76200"/>
                </a:tc>
                <a:tc>
                  <a:txBody>
                    <a:bodyPr/>
                    <a:lstStyle/>
                    <a:p>
                      <a:pPr algn="l">
                        <a:defRPr sz="2000"/>
                      </a:pPr>
                      <a:r>
                        <a:rPr/>
                        <a:t>disaccharide of glucose and galactose</a:t>
                      </a:r>
                    </a:p>
                  </a:txBody>
                  <a:tcPr marT="127000" marB="76200"/>
                </a:tc>
                <a:tc>
                  <a:txBody>
                    <a:bodyPr/>
                    <a:lstStyle/>
                    <a:p>
                      <a:pPr algn="l">
                        <a:defRPr sz="2000"/>
                      </a:pPr>
                      <a:r>
                        <a:rPr/>
                        <a:t>milk</a:t>
                      </a:r>
                    </a:p>
                  </a:txBody>
                  <a:tcPr marT="127000" marB="76200"/>
                </a:tc>
              </a:tr>
              <a:tr h="457200">
                <a:tc>
                  <a:txBody>
                    <a:bodyPr/>
                    <a:lstStyle/>
                    <a:p>
                      <a:pPr algn="l">
                        <a:defRPr sz="2000"/>
                      </a:pPr>
                      <a:r>
                        <a:rPr/>
                        <a:t>sucrose</a:t>
                      </a:r>
                    </a:p>
                  </a:txBody>
                  <a:tcPr marT="127000" marB="76200"/>
                </a:tc>
                <a:tc>
                  <a:txBody>
                    <a:bodyPr/>
                    <a:lstStyle/>
                    <a:p>
                      <a:pPr algn="l">
                        <a:defRPr sz="2000"/>
                      </a:pPr>
                      <a:r>
                        <a:rPr/>
                        <a:t>disaccharide of glucose and fructose</a:t>
                      </a:r>
                    </a:p>
                  </a:txBody>
                  <a:tcPr marT="127000" marB="76200"/>
                </a:tc>
                <a:tc>
                  <a:txBody>
                    <a:bodyPr/>
                    <a:lstStyle/>
                    <a:p>
                      <a:pPr algn="l">
                        <a:defRPr sz="2000"/>
                      </a:pPr>
                      <a:r>
                        <a:rPr/>
                        <a:t>sugar cane, sugar beet, other fruits</a:t>
                      </a:r>
                    </a:p>
                  </a:txBody>
                  <a:tcPr marT="127000" marB="76200"/>
                </a:tc>
              </a:tr>
              <a:tr h="457200">
                <a:tc>
                  <a:txBody>
                    <a:bodyPr/>
                    <a:lstStyle/>
                    <a:p>
                      <a:pPr algn="l">
                        <a:defRPr sz="2000"/>
                      </a:pPr>
                      <a:r>
                        <a:rPr/>
                        <a:t>fructose</a:t>
                      </a:r>
                    </a:p>
                  </a:txBody>
                  <a:tcPr marT="127000" marB="76200"/>
                </a:tc>
                <a:tc>
                  <a:txBody>
                    <a:bodyPr/>
                    <a:lstStyle/>
                    <a:p>
                      <a:pPr algn="l">
                        <a:defRPr sz="2000"/>
                      </a:pPr>
                      <a:r>
                        <a:rPr/>
                        <a:t>monosaccharide</a:t>
                      </a:r>
                    </a:p>
                  </a:txBody>
                  <a:tcPr marT="127000" marB="76200"/>
                </a:tc>
                <a:tc>
                  <a:txBody>
                    <a:bodyPr/>
                    <a:lstStyle/>
                    <a:p>
                      <a:pPr algn="l">
                        <a:defRPr sz="2000"/>
                      </a:pPr>
                      <a:r>
                        <a:rPr/>
                        <a:t>various fruits</a:t>
                      </a:r>
                    </a:p>
                  </a:txBody>
                  <a:tcPr marT="127000" marB="76200"/>
                </a:tc>
              </a:tr>
              <a:tr h="457200">
                <a:tc>
                  <a:txBody>
                    <a:bodyPr/>
                    <a:lstStyle/>
                    <a:p>
                      <a:pPr algn="l">
                        <a:defRPr sz="2000"/>
                      </a:pPr>
                      <a:r>
                        <a:rPr/>
                        <a:t>sorbitol</a:t>
                      </a:r>
                    </a:p>
                  </a:txBody>
                  <a:tcPr marT="127000" marB="76200"/>
                </a:tc>
                <a:tc>
                  <a:txBody>
                    <a:bodyPr/>
                    <a:lstStyle/>
                    <a:p>
                      <a:pPr algn="l">
                        <a:defRPr sz="2000"/>
                      </a:pPr>
                      <a:r>
                        <a:rPr/>
                        <a:t>sugar alcohol</a:t>
                      </a:r>
                    </a:p>
                  </a:txBody>
                  <a:tcPr marT="127000" marB="76200"/>
                </a:tc>
                <a:tc>
                  <a:txBody>
                    <a:bodyPr/>
                    <a:lstStyle/>
                    <a:p>
                      <a:pPr algn="l">
                        <a:defRPr sz="2000"/>
                      </a:pPr>
                      <a:r>
                        <a:rPr/>
                        <a:t>fruits; semisynthetic</a:t>
                      </a:r>
                    </a:p>
                  </a:txBody>
                  <a:tcPr marT="127000" marB="76200"/>
                </a:tc>
              </a:tr>
              <a:tr h="457200">
                <a:tc>
                  <a:txBody>
                    <a:bodyPr/>
                    <a:lstStyle/>
                    <a:p>
                      <a:pPr algn="l">
                        <a:defRPr sz="2000"/>
                      </a:pPr>
                      <a:r>
                        <a:rPr/>
                        <a:t>ribose, deoxyribose</a:t>
                      </a:r>
                    </a:p>
                  </a:txBody>
                  <a:tcPr marT="127000" marB="76200"/>
                </a:tc>
                <a:tc>
                  <a:txBody>
                    <a:bodyPr/>
                    <a:lstStyle/>
                    <a:p>
                      <a:pPr algn="l">
                        <a:defRPr sz="2000"/>
                      </a:pPr>
                      <a:r>
                        <a:rPr/>
                        <a:t>monosaccharides</a:t>
                      </a:r>
                    </a:p>
                  </a:txBody>
                  <a:tcPr marT="127000" marB="76200"/>
                </a:tc>
                <a:tc>
                  <a:txBody>
                    <a:bodyPr/>
                    <a:lstStyle/>
                    <a:p>
                      <a:pPr algn="l">
                        <a:defRPr sz="2000"/>
                      </a:pPr>
                      <a:r>
                        <a:rPr/>
                        <a:t>nucleic acids</a:t>
                      </a:r>
                    </a:p>
                  </a:txBody>
                  <a:tcPr marT="127000" marB="76200"/>
                </a:tc>
              </a:tr>
            </a:tbl>
          </a:graphicData>
        </a:graphic>
      </p:graphicFrame>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Degradation of fructose and sucrose</a:t>
            </a:r>
          </a:p>
        </p:txBody>
      </p:sp>
      <p:pic>
        <p:nvPicPr>
          <p:cNvPr id="3" name="Picture 2" descr="sucrose-pic-1ffad.png"/>
          <p:cNvPicPr>
            <a:picLocks noChangeAspect="1"/>
          </p:cNvPicPr>
          <p:nvPr/>
        </p:nvPicPr>
        <p:blipFill>
          <a:blip r:embed="rId2"/>
          <a:stretch>
            <a:fillRect/>
          </a:stretch>
        </p:blipFill>
        <p:spPr>
          <a:xfrm>
            <a:off x="1218285" y="2392375"/>
            <a:ext cx="9724947" cy="2804769"/>
          </a:xfrm>
          <a:prstGeom prst="rect">
            <a:avLst/>
          </a:prstGeom>
        </p:spPr>
      </p:pic>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The fructolysis pathway</a:t>
            </a:r>
          </a:p>
        </p:txBody>
      </p:sp>
      <p:pic>
        <p:nvPicPr>
          <p:cNvPr id="3" name="Picture 2" descr="fructolysis-pic-803b4.png"/>
          <p:cNvPicPr>
            <a:picLocks noChangeAspect="1"/>
          </p:cNvPicPr>
          <p:nvPr/>
        </p:nvPicPr>
        <p:blipFill>
          <a:blip r:embed="rId2"/>
          <a:stretch>
            <a:fillRect/>
          </a:stretch>
        </p:blipFill>
        <p:spPr>
          <a:xfrm>
            <a:off x="1843490" y="1074419"/>
            <a:ext cx="8474540" cy="5440680"/>
          </a:xfrm>
          <a:prstGeom prst="rect">
            <a:avLst/>
          </a:prstGeom>
        </p:spPr>
      </p:pic>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Fructose intolerance</a:t>
            </a:r>
          </a:p>
        </p:txBody>
      </p:sp>
      <p:pic>
        <p:nvPicPr>
          <p:cNvPr id="3" name="Picture 2" descr="fructose-intolerance-pic-63ead.png"/>
          <p:cNvPicPr>
            <a:picLocks noChangeAspect="1"/>
          </p:cNvPicPr>
          <p:nvPr/>
        </p:nvPicPr>
        <p:blipFill>
          <a:blip r:embed="rId2"/>
          <a:stretch>
            <a:fillRect/>
          </a:stretch>
        </p:blipFill>
        <p:spPr>
          <a:xfrm>
            <a:off x="344525" y="1409395"/>
            <a:ext cx="11472467" cy="4770729"/>
          </a:xfrm>
          <a:prstGeom prst="rect">
            <a:avLst/>
          </a:prstGeom>
        </p:spPr>
      </p:pic>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Lactose and galactose</a:t>
            </a:r>
          </a:p>
        </p:txBody>
      </p:sp>
      <p:pic>
        <p:nvPicPr>
          <p:cNvPr id="3" name="Picture 2" descr="lactose-pic-5b078.png"/>
          <p:cNvPicPr>
            <a:picLocks noChangeAspect="1"/>
          </p:cNvPicPr>
          <p:nvPr/>
        </p:nvPicPr>
        <p:blipFill>
          <a:blip r:embed="rId2"/>
          <a:stretch>
            <a:fillRect/>
          </a:stretch>
        </p:blipFill>
        <p:spPr>
          <a:xfrm>
            <a:off x="1091590" y="1972970"/>
            <a:ext cx="9978339" cy="3643579"/>
          </a:xfrm>
          <a:prstGeom prst="rect">
            <a:avLst/>
          </a:prstGeom>
        </p:spPr>
      </p:pic>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The Leloir pathway for galactose utilization</a:t>
            </a:r>
          </a:p>
        </p:txBody>
      </p:sp>
      <p:pic>
        <p:nvPicPr>
          <p:cNvPr id="3" name="Picture 2" descr="gal-overview-pic-d6d7c.png"/>
          <p:cNvPicPr>
            <a:picLocks noChangeAspect="1"/>
          </p:cNvPicPr>
          <p:nvPr/>
        </p:nvPicPr>
        <p:blipFill>
          <a:blip r:embed="rId2"/>
          <a:stretch>
            <a:fillRect/>
          </a:stretch>
        </p:blipFill>
        <p:spPr>
          <a:xfrm>
            <a:off x="1321988" y="1074419"/>
            <a:ext cx="9517543" cy="5440680"/>
          </a:xfrm>
          <a:prstGeom prst="rect">
            <a:avLst/>
          </a:prstGeom>
        </p:spPr>
      </p:pic>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Mechanism of UDP-galactose epimerase</a:t>
            </a:r>
          </a:p>
        </p:txBody>
      </p:sp>
      <p:pic>
        <p:nvPicPr>
          <p:cNvPr id="3" name="Picture 2" descr="gal-epimerase-pic-28560.png"/>
          <p:cNvPicPr>
            <a:picLocks noChangeAspect="1"/>
          </p:cNvPicPr>
          <p:nvPr/>
        </p:nvPicPr>
        <p:blipFill>
          <a:blip r:embed="rId2"/>
          <a:stretch>
            <a:fillRect/>
          </a:stretch>
        </p:blipFill>
        <p:spPr>
          <a:xfrm>
            <a:off x="2080260" y="1074419"/>
            <a:ext cx="8001000" cy="5440680"/>
          </a:xfrm>
          <a:prstGeom prst="rect">
            <a:avLst/>
          </a:prstGeom>
        </p:spPr>
      </p:pic>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nchor="ctr"/>
          <a:lstStyle/>
          <a:p>
            <a:pPr algn="l"/>
            <a:r>
              <a:rPr/>
              <a:t>Lactose intolerance</a:t>
            </a:r>
          </a:p>
        </p:txBody>
      </p:sp>
      <p:pic>
        <p:nvPicPr>
          <p:cNvPr id="3" name="Picture 2" descr="lactose-intolerance-e19f1.png"/>
          <p:cNvPicPr>
            <a:picLocks noChangeAspect="1"/>
          </p:cNvPicPr>
          <p:nvPr/>
        </p:nvPicPr>
        <p:blipFill>
          <a:blip r:embed="rId2"/>
          <a:stretch>
            <a:fillRect/>
          </a:stretch>
        </p:blipFill>
        <p:spPr>
          <a:xfrm>
            <a:off x="2133838" y="1074419"/>
            <a:ext cx="7893844" cy="544068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WPS Presentation</Application>
  <PresentationFormat>Widescreen</PresentationFormat>
  <Paragraphs>0</Paragraphs>
  <Slides>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0</vt:i4>
      </vt:variant>
    </vt:vector>
  </HeadingPairs>
  <TitlesOfParts>
    <vt:vector size="9" baseType="lpstr">
      <vt:lpstr>Arial</vt:lpstr>
      <vt:lpstr>SimSun</vt:lpstr>
      <vt:lpstr>Wingdings</vt:lpstr>
      <vt:lpstr>Calibri</vt:lpstr>
      <vt:lpstr>Constantia</vt:lpstr>
      <vt:lpstr>Arial Unicode MS</vt:lpstr>
      <vt:lpstr>Calibri Light</vt:lpstr>
      <vt:lpstr>Corbel</vt:lpstr>
      <vt:lpstr>Office Theme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N.</dc:creator>
  <cp:lastModifiedBy>mpalmer</cp:lastModifiedBy>
  <cp:revision>51</cp:revision>
  <dcterms:created xsi:type="dcterms:W3CDTF">2022-03-26T19:36:19Z</dcterms:created>
  <dcterms:modified xsi:type="dcterms:W3CDTF">2022-03-26T19:36:19Z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1033-11.1.0.10920</vt:lpwstr>
  </property>
</Properties>
</file>