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Iron and heme metabolism</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Synthesis of uro- and coproporphyrinogen III</a:t>
            </a:r>
          </a:p>
        </p:txBody>
      </p:sp>
      <p:pic>
        <p:nvPicPr>
          <p:cNvPr id="3" name="Picture 2" descr="u3-cosynthase-pic-b2bef.png"/>
          <p:cNvPicPr>
            <a:picLocks noChangeAspect="1"/>
          </p:cNvPicPr>
          <p:nvPr/>
        </p:nvPicPr>
        <p:blipFill>
          <a:blip r:embed="rId2"/>
          <a:stretch>
            <a:fillRect/>
          </a:stretch>
        </p:blipFill>
        <p:spPr>
          <a:xfrm>
            <a:off x="2046841" y="1074419"/>
            <a:ext cx="8067837" cy="544068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Final steps in heme synthesis</a:t>
            </a:r>
          </a:p>
        </p:txBody>
      </p:sp>
      <p:pic>
        <p:nvPicPr>
          <p:cNvPr id="3" name="Picture 2" descr="synthesis-last-pic-ca95b.png"/>
          <p:cNvPicPr>
            <a:picLocks noChangeAspect="1"/>
          </p:cNvPicPr>
          <p:nvPr/>
        </p:nvPicPr>
        <p:blipFill>
          <a:blip r:embed="rId2"/>
          <a:stretch>
            <a:fillRect/>
          </a:stretch>
        </p:blipFill>
        <p:spPr>
          <a:xfrm>
            <a:off x="1982033" y="1074419"/>
            <a:ext cx="8197453" cy="544068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Disruptions of heme synthesis</a:t>
            </a:r>
          </a:p>
        </p:txBody>
      </p:sp>
      <p:sp>
        <p:nvSpPr>
          <p:cNvPr id="3" name="Content Placeholder 2"/>
          <p:cNvSpPr>
            <a:spLocks noGrp="1"/>
          </p:cNvSpPr>
          <p:nvPr>
            <p:ph idx="1"/>
          </p:nvPr>
        </p:nvSpPr>
        <p:spPr/>
        <p:txBody>
          <a:bodyPr anchor="ctr"/>
          <a:lstStyle/>
          <a:p>
            <a:pPr lvl="2" algn="l"/>
            <a:r>
              <a:rPr/>
              <a:t>iron depletion</a:t>
            </a:r>
          </a:p>
          <a:p>
            <a:pPr lvl="2" algn="l"/>
            <a:r>
              <a:rPr/>
              <a:t>hereditary enzyme defects (porphyrias)</a:t>
            </a:r>
          </a:p>
          <a:p>
            <a:pPr lvl="2" algn="l"/>
            <a:r>
              <a:rPr/>
              <a:t>vitamin B</a:t>
            </a:r>
            <a:r>
              <a:rPr baseline="-20000"/>
              <a:t>6</a:t>
            </a:r>
            <a:r>
              <a:rPr/>
              <a:t> deficiency—inhibition of aminolevulinate synthase</a:t>
            </a:r>
          </a:p>
          <a:p>
            <a:pPr lvl="2" algn="l"/>
            <a:r>
              <a:rPr/>
              <a:t>lead poisoning—inhibition of porphobilinogen synthase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Disruption of heme synthesis causes microcytic, hypochromic anemia</a:t>
            </a:r>
          </a:p>
        </p:txBody>
      </p:sp>
      <p:pic>
        <p:nvPicPr>
          <p:cNvPr id="3" name="Picture 2" descr="microcytic-anemia-pic-750ad.jpg"/>
          <p:cNvPicPr>
            <a:picLocks noChangeAspect="1"/>
          </p:cNvPicPr>
          <p:nvPr/>
        </p:nvPicPr>
        <p:blipFill>
          <a:blip r:embed="rId2"/>
          <a:stretch>
            <a:fillRect/>
          </a:stretch>
        </p:blipFill>
        <p:spPr>
          <a:xfrm>
            <a:off x="2620670" y="1190955"/>
            <a:ext cx="6920178" cy="5207609"/>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Porphyria cutanea tarda (PCT) is caused by uroporphyrinogen decarboxylase deficiency</a:t>
            </a:r>
          </a:p>
        </p:txBody>
      </p:sp>
      <p:pic>
        <p:nvPicPr>
          <p:cNvPr id="3" name="Picture 2" descr="u3-decarboxylase-defect-pic-d6754.png"/>
          <p:cNvPicPr>
            <a:picLocks noChangeAspect="1"/>
          </p:cNvPicPr>
          <p:nvPr/>
        </p:nvPicPr>
        <p:blipFill>
          <a:blip r:embed="rId2"/>
          <a:stretch>
            <a:fillRect/>
          </a:stretch>
        </p:blipFill>
        <p:spPr>
          <a:xfrm>
            <a:off x="1424377" y="1417319"/>
            <a:ext cx="9312764" cy="544068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Laboratory and clinical findings in PCT</a:t>
            </a:r>
          </a:p>
        </p:txBody>
      </p:sp>
      <p:pic>
        <p:nvPicPr>
          <p:cNvPr id="3" name="Picture 2" descr="pct-pic-e3a17.jpg"/>
          <p:cNvPicPr>
            <a:picLocks noChangeAspect="1"/>
          </p:cNvPicPr>
          <p:nvPr/>
        </p:nvPicPr>
        <p:blipFill>
          <a:blip r:embed="rId2"/>
          <a:stretch>
            <a:fillRect/>
          </a:stretch>
        </p:blipFill>
        <p:spPr>
          <a:xfrm>
            <a:off x="200355" y="1536090"/>
            <a:ext cx="11760809" cy="451733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Causation of porphyria cutanea tarda</a:t>
            </a:r>
          </a:p>
        </p:txBody>
      </p:sp>
      <p:sp>
        <p:nvSpPr>
          <p:cNvPr id="3" name="Content Placeholder 2"/>
          <p:cNvSpPr>
            <a:spLocks noGrp="1"/>
          </p:cNvSpPr>
          <p:nvPr>
            <p:ph idx="1"/>
          </p:nvPr>
        </p:nvSpPr>
        <p:spPr/>
        <p:txBody>
          <a:bodyPr anchor="ctr"/>
          <a:lstStyle/>
          <a:p>
            <a:pPr lvl="2" algn="l"/>
            <a:r>
              <a:rPr/>
              <a:t>hereditary—rare, autosomal dominant; enzyme defect is manifest in all tissues</a:t>
            </a:r>
          </a:p>
          <a:p>
            <a:pPr lvl="2" algn="l"/>
            <a:r>
              <a:rPr/>
              <a:t>sporadic—exogenous, or related to a genetic defect in iron uptake regulation</a:t>
            </a:r>
          </a:p>
          <a:p>
            <a:pPr lvl="4" algn="l"/>
            <a:r>
              <a:rPr/>
              <a:t>caused by alcohol, halogenated hydrocarbons, other toxic substances</a:t>
            </a:r>
          </a:p>
          <a:p>
            <a:pPr lvl="4" algn="l"/>
            <a:r>
              <a:rPr/>
              <a:t>enzyme activity lacking in the liver but not erythrocytes and other tissues—enzyme is functional but inhibited by interfering metabolites</a:t>
            </a:r>
          </a:p>
          <a:p>
            <a:pPr lvl="2" algn="l"/>
            <a:r>
              <a:rPr/>
              <a:t>iron overload seems important in both hereditary and sporadic forms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 defect of ferrochelatase causes erythropoietic protoporphyria</a:t>
            </a:r>
          </a:p>
        </p:txBody>
      </p:sp>
      <p:pic>
        <p:nvPicPr>
          <p:cNvPr id="3" name="Picture 2" descr="ferrochelatase-deficiency-pic-a6164.png"/>
          <p:cNvPicPr>
            <a:picLocks noChangeAspect="1"/>
          </p:cNvPicPr>
          <p:nvPr/>
        </p:nvPicPr>
        <p:blipFill>
          <a:blip r:embed="rId2"/>
          <a:stretch>
            <a:fillRect/>
          </a:stretch>
        </p:blipFill>
        <p:spPr>
          <a:xfrm>
            <a:off x="327050" y="1405026"/>
            <a:ext cx="11507419" cy="4779467"/>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Acute intermittent porphyria (AIP)</a:t>
            </a:r>
          </a:p>
        </p:txBody>
      </p:sp>
      <p:sp>
        <p:nvSpPr>
          <p:cNvPr id="3" name="Content Placeholder 2"/>
          <p:cNvSpPr>
            <a:spLocks noGrp="1"/>
          </p:cNvSpPr>
          <p:nvPr>
            <p:ph idx="1"/>
          </p:nvPr>
        </p:nvSpPr>
        <p:spPr/>
        <p:txBody>
          <a:bodyPr anchor="ctr"/>
          <a:lstStyle/>
          <a:p>
            <a:pPr lvl="2" algn="l"/>
            <a:r>
              <a:rPr/>
              <a:t>deficiency of porphobilinogen deaminase, autosomal dominant</a:t>
            </a:r>
          </a:p>
          <a:p>
            <a:pPr lvl="2" algn="l"/>
            <a:r>
              <a:rPr/>
              <a:t>excessive synthesis of δ-ALA in liver</a:t>
            </a:r>
          </a:p>
          <a:p>
            <a:pPr lvl="2" algn="l"/>
            <a:r>
              <a:rPr/>
              <a:t>surplus porphobilinogen in urine—urine is colored red</a:t>
            </a:r>
          </a:p>
          <a:p>
            <a:pPr lvl="2" algn="l"/>
            <a:r>
              <a:rPr/>
              <a:t>δ-ALA inhibits the GABA</a:t>
            </a:r>
            <a:r>
              <a:rPr baseline="-20000"/>
              <a:t>A</a:t>
            </a:r>
            <a:r>
              <a:rPr/>
              <a:t> receptor, causing</a:t>
            </a:r>
          </a:p>
          <a:p>
            <a:pPr lvl="4" algn="l"/>
            <a:r>
              <a:rPr/>
              <a:t>psychiatric symptoms (‘organic psychosis’)—too often misdiagnosed and mistreated</a:t>
            </a:r>
          </a:p>
          <a:p>
            <a:pPr lvl="4" algn="l"/>
            <a:r>
              <a:rPr/>
              <a:t>abdominal pain (neuropathic)</a:t>
            </a:r>
          </a:p>
          <a:p>
            <a:pPr lvl="2" algn="l"/>
            <a:r>
              <a:rPr/>
              <a:t>episodes can be induced by drugs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t" tIns="0" lIns="0"/>
          <a:lstStyle/>
          <a:p>
            <a:pPr algn="l"/>
            <a:r>
              <a:rPr/>
              <a:t>Heme degradation</a:t>
            </a:r>
          </a:p>
        </p:txBody>
      </p:sp>
      <p:pic>
        <p:nvPicPr>
          <p:cNvPr id="3" name="Picture 2" descr="heme-degradation-pic-e2974.png"/>
          <p:cNvPicPr>
            <a:picLocks noChangeAspect="1"/>
          </p:cNvPicPr>
          <p:nvPr/>
        </p:nvPicPr>
        <p:blipFill>
          <a:blip r:embed="rId2"/>
          <a:stretch>
            <a:fillRect/>
          </a:stretch>
        </p:blipFill>
        <p:spPr>
          <a:xfrm>
            <a:off x="4583440" y="937259"/>
            <a:ext cx="7395199" cy="544068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Iron and heme metabolism</a:t>
            </a:r>
          </a:p>
        </p:txBody>
      </p:sp>
      <p:pic>
        <p:nvPicPr>
          <p:cNvPr id="3" name="Picture 2" descr="hemepic-03555.png"/>
          <p:cNvPicPr>
            <a:picLocks noChangeAspect="1"/>
          </p:cNvPicPr>
          <p:nvPr/>
        </p:nvPicPr>
        <p:blipFill>
          <a:blip r:embed="rId2"/>
          <a:stretch>
            <a:fillRect/>
          </a:stretch>
        </p:blipFill>
        <p:spPr>
          <a:xfrm>
            <a:off x="292100" y="1518615"/>
            <a:ext cx="11577318" cy="4552289"/>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Jaundice</a:t>
            </a:r>
          </a:p>
        </p:txBody>
      </p:sp>
      <p:sp>
        <p:nvSpPr>
          <p:cNvPr id="3" name="Content Placeholder 2"/>
          <p:cNvSpPr>
            <a:spLocks noGrp="1"/>
          </p:cNvSpPr>
          <p:nvPr>
            <p:ph idx="1"/>
          </p:nvPr>
        </p:nvSpPr>
        <p:spPr/>
        <p:txBody>
          <a:bodyPr anchor="ctr"/>
          <a:lstStyle/>
          <a:p>
            <a:pPr algn="l"/>
            <a:r>
              <a:rPr/>
              <a:t>Accumulation of bilirubin in the body. Causes:</a:t>
            </a:r>
          </a:p>
          <a:p>
            <a:pPr lvl="2" algn="l"/>
            <a:r>
              <a:rPr/>
              <a:t>increased production: hemolytic anemia (premature decay of red blood cells)</a:t>
            </a:r>
          </a:p>
          <a:p>
            <a:pPr lvl="2" algn="l"/>
            <a:r>
              <a:rPr/>
              <a:t>decreased conjugation: enzyme defect, liver disease</a:t>
            </a:r>
          </a:p>
          <a:p>
            <a:pPr lvl="2" algn="l"/>
            <a:r>
              <a:rPr/>
              <a:t>decreased excretion of conjugated heme: deficiency of ABCC2 transporter (Dubin-Johnson syndrome)</a:t>
            </a:r>
          </a:p>
          <a:p>
            <a:pPr lvl="2" algn="l"/>
            <a:r>
              <a:rPr/>
              <a:t>mechanically blocked excretion: bile duct blocked by bile stone or tumor</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Enzyme defects in bilirubin conjugation by UDP-glucuronosyltransferase</a:t>
            </a:r>
          </a:p>
        </p:txBody>
      </p:sp>
      <p:sp>
        <p:nvSpPr>
          <p:cNvPr id="3" name="Content Placeholder 2"/>
          <p:cNvSpPr>
            <a:spLocks noGrp="1"/>
          </p:cNvSpPr>
          <p:nvPr>
            <p:ph idx="1"/>
          </p:nvPr>
        </p:nvSpPr>
        <p:spPr/>
        <p:txBody>
          <a:bodyPr anchor="ctr"/>
          <a:lstStyle/>
          <a:p>
            <a:pPr lvl="2" algn="l"/>
            <a:r>
              <a:rPr/>
              <a:t>transient, usually mild: neonatal jaundice</a:t>
            </a:r>
          </a:p>
          <a:p>
            <a:pPr lvl="2" algn="l"/>
            <a:r>
              <a:rPr/>
              <a:t>genetic, mild: Gilbert syndrome—asymptomatic jaundice</a:t>
            </a:r>
          </a:p>
          <a:p>
            <a:pPr lvl="2" algn="l"/>
            <a:r>
              <a:rPr/>
              <a:t>genetic, severe, rare: Crigler-Najjar syndrome</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Bilirubin encephalopathy (“kernicterus”)</a:t>
            </a:r>
          </a:p>
        </p:txBody>
      </p:sp>
      <p:pic>
        <p:nvPicPr>
          <p:cNvPr id="3" name="Picture 2" descr="kernicterus-e94e4.jpg"/>
          <p:cNvPicPr>
            <a:picLocks noChangeAspect="1"/>
          </p:cNvPicPr>
          <p:nvPr/>
        </p:nvPicPr>
        <p:blipFill>
          <a:blip r:embed="rId2"/>
          <a:stretch>
            <a:fillRect/>
          </a:stretch>
        </p:blipFill>
        <p:spPr>
          <a:xfrm>
            <a:off x="3241040" y="1662785"/>
            <a:ext cx="5679439" cy="426394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Photoisomerization products of bilirubin</a:t>
            </a:r>
          </a:p>
        </p:txBody>
      </p:sp>
      <p:pic>
        <p:nvPicPr>
          <p:cNvPr id="3" name="Picture 2" descr="bilirubin-isomers-pic-6fcf3.png"/>
          <p:cNvPicPr>
            <a:picLocks noChangeAspect="1"/>
          </p:cNvPicPr>
          <p:nvPr/>
        </p:nvPicPr>
        <p:blipFill>
          <a:blip r:embed="rId2"/>
          <a:stretch>
            <a:fillRect/>
          </a:stretch>
        </p:blipFill>
        <p:spPr>
          <a:xfrm>
            <a:off x="1997158" y="1074419"/>
            <a:ext cx="8167203" cy="5440680"/>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Wavelength dependence of lumirubin formation</a:t>
            </a:r>
          </a:p>
        </p:txBody>
      </p:sp>
      <p:pic>
        <p:nvPicPr>
          <p:cNvPr id="3" name="Picture 2" descr="lumirubin-d4585.png"/>
          <p:cNvPicPr>
            <a:picLocks noChangeAspect="1"/>
          </p:cNvPicPr>
          <p:nvPr/>
        </p:nvPicPr>
        <p:blipFill>
          <a:blip r:embed="rId2"/>
          <a:stretch>
            <a:fillRect/>
          </a:stretch>
        </p:blipFill>
        <p:spPr>
          <a:xfrm>
            <a:off x="1947875" y="1116685"/>
            <a:ext cx="8265768" cy="535614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DNA strand breaks induced by bilirubin photo-activation (determined with Hoechst 32258)</a:t>
            </a:r>
          </a:p>
        </p:txBody>
      </p:sp>
      <p:pic>
        <p:nvPicPr>
          <p:cNvPr id="3" name="Picture 2" descr="float-5bbb6713-70085.png"/>
          <p:cNvPicPr>
            <a:picLocks noChangeAspect="1"/>
          </p:cNvPicPr>
          <p:nvPr/>
        </p:nvPicPr>
        <p:blipFill>
          <a:blip r:embed="rId2"/>
          <a:stretch>
            <a:fillRect/>
          </a:stretch>
        </p:blipFill>
        <p:spPr>
          <a:xfrm>
            <a:off x="654710" y="1081735"/>
            <a:ext cx="10852098" cy="542604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Sn-mesoporphyrin, an inhibitor of heme oxygenase</a:t>
            </a:r>
          </a:p>
          <a:p>
            <a:pPr algn="l"/>
            <a:r>
              <a:rPr/>
              <a:t>68</a:t>
            </a:r>
            <a:r>
              <a:rPr/>
              <a:t>from Pediatrics 108:25–30</a:t>
            </a:r>
          </a:p>
        </p:txBody>
      </p:sp>
      <p:pic>
        <p:nvPicPr>
          <p:cNvPr id="3" name="Picture 2" descr="sn-meso-pic-f8b77.png"/>
          <p:cNvPicPr>
            <a:picLocks noChangeAspect="1"/>
          </p:cNvPicPr>
          <p:nvPr/>
        </p:nvPicPr>
        <p:blipFill>
          <a:blip r:embed="rId2"/>
          <a:stretch>
            <a:fillRect/>
          </a:stretch>
        </p:blipFill>
        <p:spPr>
          <a:xfrm>
            <a:off x="217830" y="1571040"/>
            <a:ext cx="11725858" cy="444743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Long-term phototherapy of Crigler-Najjar syndrome</a:t>
            </a:r>
          </a:p>
        </p:txBody>
      </p:sp>
      <p:pic>
        <p:nvPicPr>
          <p:cNvPr id="3" name="Picture 2" descr="job-8a566.jpg"/>
          <p:cNvPicPr>
            <a:picLocks noChangeAspect="1"/>
          </p:cNvPicPr>
          <p:nvPr/>
        </p:nvPicPr>
        <p:blipFill>
          <a:blip r:embed="rId2"/>
          <a:stretch>
            <a:fillRect/>
          </a:stretch>
        </p:blipFill>
        <p:spPr>
          <a:xfrm>
            <a:off x="3306572" y="1955495"/>
            <a:ext cx="5548375" cy="3678529"/>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Cholestyramine particles absorb lumirubin</a:t>
            </a:r>
          </a:p>
        </p:txBody>
      </p:sp>
      <p:pic>
        <p:nvPicPr>
          <p:cNvPr id="3" name="Picture 2" descr="cholestyramine-lumirubin-pic-d9d73.png"/>
          <p:cNvPicPr>
            <a:picLocks noChangeAspect="1"/>
          </p:cNvPicPr>
          <p:nvPr/>
        </p:nvPicPr>
        <p:blipFill>
          <a:blip r:embed="rId2"/>
          <a:stretch>
            <a:fillRect/>
          </a:stretch>
        </p:blipFill>
        <p:spPr>
          <a:xfrm>
            <a:off x="2656883" y="1074420"/>
            <a:ext cx="6847751" cy="5440679"/>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Is CO a signaling molecule, like NO?</a:t>
            </a:r>
          </a:p>
        </p:txBody>
      </p:sp>
      <p:pic>
        <p:nvPicPr>
          <p:cNvPr id="3" name="Picture 2" descr="sgc-color-both-46c56.png"/>
          <p:cNvPicPr>
            <a:picLocks noChangeAspect="1"/>
          </p:cNvPicPr>
          <p:nvPr/>
        </p:nvPicPr>
        <p:blipFill>
          <a:blip r:embed="rId2"/>
          <a:stretch>
            <a:fillRect/>
          </a:stretch>
        </p:blipFill>
        <p:spPr>
          <a:xfrm>
            <a:off x="754408" y="1074419"/>
            <a:ext cx="10652703" cy="544068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Functions of heme</a:t>
            </a:r>
          </a:p>
        </p:txBody>
      </p:sp>
      <p:sp>
        <p:nvSpPr>
          <p:cNvPr id="3" name="Content Placeholder 2"/>
          <p:cNvSpPr>
            <a:spLocks noGrp="1"/>
          </p:cNvSpPr>
          <p:nvPr>
            <p:ph idx="1"/>
          </p:nvPr>
        </p:nvSpPr>
        <p:spPr/>
        <p:txBody>
          <a:bodyPr anchor="ctr"/>
          <a:lstStyle/>
          <a:p>
            <a:pPr algn="l"/>
            <a:r>
              <a:rPr/>
              <a:t>Redox chemistry</a:t>
            </a:r>
          </a:p>
          <a:p>
            <a:pPr lvl="2" algn="l"/>
            <a:r>
              <a:rPr/>
              <a:t>electron transport: cytochromes in the respiratory chain</a:t>
            </a:r>
          </a:p>
          <a:p>
            <a:pPr lvl="2" algn="l"/>
            <a:r>
              <a:rPr/>
              <a:t>enzyme catalysis: cytochrome P450, cyclooxygenase, others</a:t>
            </a:r>
          </a:p>
          <a:p>
            <a:pPr algn="l"/>
            <a:r>
              <a:rPr/>
              <a:t>Reversible binding of gases</a:t>
            </a:r>
          </a:p>
          <a:p>
            <a:pPr lvl="2" algn="l"/>
            <a:r>
              <a:rPr/>
              <a:t>O</a:t>
            </a:r>
            <a:r>
              <a:rPr baseline="-20000"/>
              <a:t>2</a:t>
            </a:r>
            <a:r>
              <a:rPr/>
              <a:t>: hemoglobin and myoglobin (80–90% of all heme)</a:t>
            </a:r>
          </a:p>
          <a:p>
            <a:pPr lvl="2" algn="l"/>
            <a:r>
              <a:rPr/>
              <a:t>NO</a:t>
            </a:r>
            <a:r>
              <a:rPr/>
              <a:t>: guanylate cyclase</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Iron uptake, transport and storage</a:t>
            </a:r>
          </a:p>
        </p:txBody>
      </p:sp>
      <p:sp>
        <p:nvSpPr>
          <p:cNvPr id="3" name="Content Placeholder 2"/>
          <p:cNvSpPr>
            <a:spLocks noGrp="1"/>
          </p:cNvSpPr>
          <p:nvPr>
            <p:ph idx="1"/>
          </p:nvPr>
        </p:nvSpPr>
        <p:spPr/>
        <p:txBody>
          <a:bodyPr anchor="ctr"/>
          <a:lstStyle/>
          <a:p>
            <a:pPr lvl="2" algn="l"/>
            <a:r>
              <a:rPr/>
              <a:t>uptake in the small intestine: </a:t>
            </a:r>
            <a:r>
              <a:rPr/>
              <a:t>Fe</a:t>
            </a:r>
            <a:r>
              <a:rPr baseline="30000"/>
              <a:t>2+</a:t>
            </a:r>
            <a:r>
              <a:rPr/>
              <a:t>—free or bound to heme</a:t>
            </a:r>
          </a:p>
          <a:p>
            <a:pPr lvl="2" algn="l"/>
            <a:r>
              <a:rPr/>
              <a:t>transient storage as ferritin inside the intestinal epithelia</a:t>
            </a:r>
          </a:p>
          <a:p>
            <a:pPr lvl="2" algn="l"/>
            <a:r>
              <a:rPr/>
              <a:t>transport in the blood: </a:t>
            </a:r>
            <a:r>
              <a:rPr/>
              <a:t>Fe</a:t>
            </a:r>
            <a:r>
              <a:rPr baseline="30000"/>
              <a:t>3+</a:t>
            </a:r>
            <a:r>
              <a:rPr/>
              <a:t>—bound to transferrin with very high affinity</a:t>
            </a:r>
          </a:p>
          <a:p>
            <a:pPr lvl="2" algn="l"/>
            <a:r>
              <a:rPr/>
              <a:t>cellular uptake: endocytosis of transferrin, release of iron in acidic endosome</a:t>
            </a:r>
          </a:p>
          <a:p>
            <a:pPr lvl="2" algn="l"/>
            <a:r>
              <a:rPr/>
              <a:t>storage: intracellular ferritin particles</a:t>
            </a:r>
          </a:p>
          <a:p>
            <a:pPr lvl="2" algn="l"/>
            <a:r>
              <a:rPr/>
              <a:t>depletion: scaled-off cells, blood loss, breast milk</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ferritin</a:t>
            </a:r>
          </a:p>
        </p:txBody>
      </p:sp>
      <p:pic>
        <p:nvPicPr>
          <p:cNvPr id="3" name="Picture 2" descr="ferritin-pic-e0f63.jpg"/>
          <p:cNvPicPr>
            <a:picLocks noChangeAspect="1"/>
          </p:cNvPicPr>
          <p:nvPr/>
        </p:nvPicPr>
        <p:blipFill>
          <a:blip r:embed="rId2"/>
          <a:stretch>
            <a:fillRect/>
          </a:stretch>
        </p:blipFill>
        <p:spPr>
          <a:xfrm>
            <a:off x="401320" y="1134160"/>
            <a:ext cx="11358879" cy="5321198"/>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Ferritin in the small intestine regulates iron uptake</a:t>
            </a:r>
          </a:p>
        </p:txBody>
      </p:sp>
      <p:pic>
        <p:nvPicPr>
          <p:cNvPr id="3" name="Picture 2" descr="iron-resorption-c0514.png"/>
          <p:cNvPicPr>
            <a:picLocks noChangeAspect="1"/>
          </p:cNvPicPr>
          <p:nvPr/>
        </p:nvPicPr>
        <p:blipFill>
          <a:blip r:embed="rId2"/>
          <a:stretch>
            <a:fillRect/>
          </a:stretch>
        </p:blipFill>
        <p:spPr>
          <a:xfrm>
            <a:off x="2088691" y="1074419"/>
            <a:ext cx="7984137" cy="544068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Hemosiderin in liver tissue</a:t>
            </a:r>
          </a:p>
        </p:txBody>
      </p:sp>
      <p:pic>
        <p:nvPicPr>
          <p:cNvPr id="3" name="Picture 2" descr="hemosiderin-crop-d5ae2.jpg"/>
          <p:cNvPicPr>
            <a:picLocks noChangeAspect="1"/>
          </p:cNvPicPr>
          <p:nvPr/>
        </p:nvPicPr>
        <p:blipFill>
          <a:blip r:embed="rId2"/>
          <a:stretch>
            <a:fillRect/>
          </a:stretch>
        </p:blipFill>
        <p:spPr>
          <a:xfrm>
            <a:off x="2555138" y="1339494"/>
            <a:ext cx="7051243" cy="4910531"/>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Heme in cytochrome C oxidase</a:t>
            </a:r>
          </a:p>
        </p:txBody>
      </p:sp>
      <p:pic>
        <p:nvPicPr>
          <p:cNvPr id="3" name="Picture 2" descr="cyt-iv-pic-84c7a.jpg"/>
          <p:cNvPicPr>
            <a:picLocks noChangeAspect="1"/>
          </p:cNvPicPr>
          <p:nvPr/>
        </p:nvPicPr>
        <p:blipFill>
          <a:blip r:embed="rId2"/>
          <a:stretch>
            <a:fillRect/>
          </a:stretch>
        </p:blipFill>
        <p:spPr>
          <a:xfrm>
            <a:off x="981529" y="1074419"/>
            <a:ext cx="10198461" cy="544068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Heme synthesis (overview)</a:t>
            </a:r>
          </a:p>
        </p:txBody>
      </p:sp>
      <p:pic>
        <p:nvPicPr>
          <p:cNvPr id="3" name="Picture 2" descr="heme-synthesis-overview-pic-18454.png"/>
          <p:cNvPicPr>
            <a:picLocks noChangeAspect="1"/>
          </p:cNvPicPr>
          <p:nvPr/>
        </p:nvPicPr>
        <p:blipFill>
          <a:blip r:embed="rId2"/>
          <a:stretch>
            <a:fillRect/>
          </a:stretch>
        </p:blipFill>
        <p:spPr>
          <a:xfrm>
            <a:off x="1710852" y="1074419"/>
            <a:ext cx="8739816" cy="544068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δ-aminolevulinate synthase reaction</a:t>
            </a:r>
          </a:p>
        </p:txBody>
      </p:sp>
      <p:pic>
        <p:nvPicPr>
          <p:cNvPr id="3" name="Picture 2" descr="ala-synthase-pic-1c5f5.png"/>
          <p:cNvPicPr>
            <a:picLocks noChangeAspect="1"/>
          </p:cNvPicPr>
          <p:nvPr/>
        </p:nvPicPr>
        <p:blipFill>
          <a:blip r:embed="rId2"/>
          <a:stretch>
            <a:fillRect/>
          </a:stretch>
        </p:blipFill>
        <p:spPr>
          <a:xfrm>
            <a:off x="182880" y="1772005"/>
            <a:ext cx="11795758" cy="4045508"/>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porphobilinogen synthase reaction</a:t>
            </a:r>
          </a:p>
        </p:txBody>
      </p:sp>
      <p:pic>
        <p:nvPicPr>
          <p:cNvPr id="3" name="Picture 2" descr="p-synthase-pic-97123.png"/>
          <p:cNvPicPr>
            <a:picLocks noChangeAspect="1"/>
          </p:cNvPicPr>
          <p:nvPr/>
        </p:nvPicPr>
        <p:blipFill>
          <a:blip r:embed="rId2"/>
          <a:stretch>
            <a:fillRect/>
          </a:stretch>
        </p:blipFill>
        <p:spPr>
          <a:xfrm>
            <a:off x="2118657" y="1074419"/>
            <a:ext cx="7924205" cy="544068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 substrate analogue next to zinc inside the active site of porphobilinogen synthase</a:t>
            </a:r>
          </a:p>
        </p:txBody>
      </p:sp>
      <p:pic>
        <p:nvPicPr>
          <p:cNvPr id="3" name="Picture 2" descr="p-synthase-zinc-pic-3e79e.jpg"/>
          <p:cNvPicPr>
            <a:picLocks noChangeAspect="1"/>
          </p:cNvPicPr>
          <p:nvPr/>
        </p:nvPicPr>
        <p:blipFill>
          <a:blip r:embed="rId2"/>
          <a:stretch>
            <a:fillRect/>
          </a:stretch>
        </p:blipFill>
        <p:spPr>
          <a:xfrm>
            <a:off x="360418" y="1074419"/>
            <a:ext cx="11440682" cy="544068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Porphobilinogen deaminase synthesizes hydroxymethylbilane</a:t>
            </a:r>
          </a:p>
        </p:txBody>
      </p:sp>
      <p:pic>
        <p:nvPicPr>
          <p:cNvPr id="3" name="Picture 2" descr="p-deaminase-pic-0b428.png"/>
          <p:cNvPicPr>
            <a:picLocks noChangeAspect="1"/>
          </p:cNvPicPr>
          <p:nvPr/>
        </p:nvPicPr>
        <p:blipFill>
          <a:blip r:embed="rId2"/>
          <a:stretch>
            <a:fillRect/>
          </a:stretch>
        </p:blipFill>
        <p:spPr>
          <a:xfrm>
            <a:off x="1804189" y="1074419"/>
            <a:ext cx="8553141" cy="54406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