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2D61B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5" Type="http://schemas.openxmlformats.org/officeDocument/2006/relationships/tableStyles" Target="tableStyles.xml"/><Relationship Id="rId4" Type="http://schemas.openxmlformats.org/officeDocument/2006/relationships/viewProps" Target="viewProps.xml"/><Relationship Id="rId3" Type="http://schemas.openxmlformats.org/officeDocument/2006/relationships/presProps" Target="presProps.xml"/><Relationship Id="rId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86050"/>
            <a:ext cx="9144000" cy="824230"/>
          </a:xfrm>
        </p:spPr>
        <p:txBody>
          <a:bodyPr anchor="b"/>
          <a:lstStyle>
            <a:lvl1pPr algn="ctr">
              <a:defRPr sz="4800">
                <a:latin typeface="+mj-lt"/>
              </a:defRPr>
            </a:lvl1pPr>
          </a:lstStyle>
          <a:p>
            <a:r>
              <a:rPr lang="en-US"/>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p:txBody>
          <a:bodyPr/>
          <a:lstStyle>
            <a:lvl1pPr eaLnBrk="1" fontAlgn="auto" latinLnBrk="0" hangingPunct="1">
              <a:defRPr/>
            </a:lvl1pPr>
            <a:lvl2pPr marL="720090" indent="-467995" eaLnBrk="1" fontAlgn="auto" latinLnBrk="0" hangingPunct="1">
              <a:buClrTx/>
              <a:buFont typeface="+mj-lt"/>
              <a:buAutoNum type="arabicPeriod"/>
              <a:defRPr/>
            </a:lvl2pPr>
            <a:lvl3pPr marL="720090" indent="-431800" eaLnBrk="1" fontAlgn="auto" latinLnBrk="0" hangingPunct="1">
              <a:buClrTx/>
              <a:buFont typeface="Arial" panose="020B0604020202020204" pitchFamily="34" charset="0"/>
              <a:buChar char="•"/>
              <a:defRPr/>
            </a:lvl3pPr>
            <a:lvl4pPr marL="1296035" indent="-467995" eaLnBrk="1" fontAlgn="auto" latinLnBrk="0" hangingPunct="1">
              <a:spcBef>
                <a:spcPts val="500"/>
              </a:spcBef>
              <a:buClrTx/>
              <a:buFont typeface="+mj-lt"/>
              <a:buAutoNum type="alphaLcParenR"/>
              <a:defRPr/>
            </a:lvl4pPr>
            <a:lvl5pPr marL="1296035" indent="-431800" eaLnBrk="1" fontAlgn="auto" latinLnBrk="0" hangingPunct="1">
              <a:spcBef>
                <a:spcPts val="500"/>
              </a:spcBef>
              <a:buClrTx/>
              <a:buFont typeface="Arial" panose="020B0604020202020204" pitchFamily="34" charset="0"/>
              <a:buChar char="◦"/>
              <a:defRPr/>
            </a:lvl5pPr>
          </a:lstStyle>
          <a:p>
            <a:pPr lvl="0"/>
            <a:r>
              <a:rPr lang="en-US"/>
              <a:t>Level 0 is a plain paragraph, without formatting</a:t>
            </a:r>
            <a:endParaRPr lang="en-US"/>
          </a:p>
          <a:p>
            <a:pPr lvl="1"/>
            <a:r>
              <a:rPr lang="en-US"/>
              <a:t>Level 1 is an outer numbered item </a:t>
            </a:r>
            <a:endParaRPr lang="en-US"/>
          </a:p>
          <a:p>
            <a:pPr lvl="2"/>
            <a:r>
              <a:rPr lang="en-US"/>
              <a:t>Level 2 is an outer bulleted item</a:t>
            </a:r>
            <a:endParaRPr lang="en-US"/>
          </a:p>
          <a:p>
            <a:pPr lvl="3"/>
            <a:r>
              <a:rPr lang="en-US"/>
              <a:t>Level 3 is an inner numbered item </a:t>
            </a:r>
            <a:endParaRPr lang="en-US"/>
          </a:p>
          <a:p>
            <a:pPr lvl="4"/>
            <a:r>
              <a:rPr lang="en-US"/>
              <a:t>Level 4 is an inner bulleted item</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616075" y="1243965"/>
            <a:ext cx="8597900" cy="4932680"/>
          </a:xfrm>
        </p:spPr>
        <p:txBody>
          <a:bodyPr/>
          <a:lstStyle>
            <a:lvl1pPr eaLnBrk="1" fontAlgn="auto" latinLnBrk="0" hangingPunct="1">
              <a:spcBef>
                <a:spcPts val="0"/>
              </a:spcBef>
              <a:spcAft>
                <a:spcPts val="1200"/>
              </a:spcAft>
              <a:defRPr sz="2400" u="none" strike="noStrike" kern="1200" cap="none" spc="0" normalizeH="0">
                <a:solidFill>
                  <a:schemeClr val="tx1"/>
                </a:solidFill>
                <a:uFillTx/>
                <a:latin typeface="Calibri" panose="020F0502020204030204" charset="0"/>
              </a:defRPr>
            </a:lvl1pPr>
            <a:lvl2pPr marL="539750" indent="0" eaLnBrk="1" fontAlgn="auto" latinLnBrk="0" hangingPunct="1">
              <a:spcBef>
                <a:spcPts val="600"/>
              </a:spcBef>
              <a:spcAft>
                <a:spcPts val="600"/>
              </a:spcAft>
              <a:buNone/>
              <a:defRPr sz="2000" i="0" u="none" strike="noStrike" kern="1200" cap="none" spc="0" normalizeH="0">
                <a:solidFill>
                  <a:schemeClr val="tx1"/>
                </a:solidFill>
                <a:uFillTx/>
                <a:latin typeface="Constantia" panose="02030602050306030303" charset="0"/>
              </a:defRPr>
            </a:lvl2pPr>
            <a:lvl3pPr marL="1080135" indent="0" algn="r" eaLnBrk="1" fontAlgn="auto" latinLnBrk="0" hangingPunct="1">
              <a:spcBef>
                <a:spcPts val="600"/>
              </a:spcBef>
              <a:spcAft>
                <a:spcPts val="600"/>
              </a:spcAft>
              <a:buNone/>
              <a:defRPr sz="1600" i="1" u="none" strike="noStrike" kern="1200" cap="none" spc="0" normalizeH="0">
                <a:solidFill>
                  <a:schemeClr val="tx1"/>
                </a:solidFill>
                <a:uFillTx/>
                <a:latin typeface="Constantia" panose="02030602050306030303" charset="0"/>
              </a:defRPr>
            </a:lvl3pPr>
            <a:lvl4pPr marL="539750" indent="-431800" algn="l" eaLnBrk="1" fontAlgn="auto" latinLnBrk="0" hangingPunct="1">
              <a:spcBef>
                <a:spcPts val="600"/>
              </a:spcBef>
              <a:spcAft>
                <a:spcPts val="600"/>
              </a:spcAft>
              <a:buClrTx/>
              <a:buFont typeface="+mj-lt"/>
              <a:buAutoNum type="arabicPeriod"/>
              <a:defRPr u="none" strike="noStrike" kern="1200" cap="none" spc="0" normalizeH="0">
                <a:solidFill>
                  <a:schemeClr val="tx1"/>
                </a:solidFill>
                <a:uFillTx/>
                <a:latin typeface="+mn-lt"/>
              </a:defRPr>
            </a:lvl4pPr>
            <a:lvl5pPr marL="565150" indent="-457200" eaLnBrk="1" fontAlgn="auto" latinLnBrk="0" hangingPunct="1">
              <a:spcBef>
                <a:spcPts val="500"/>
              </a:spcBef>
              <a:buClrTx/>
              <a:buFont typeface="Arial" panose="020B0604020202020204" pitchFamily="34" charset="0"/>
              <a:buChar char="•"/>
              <a:defRPr/>
            </a:lvl5pPr>
          </a:lstStyle>
          <a:p>
            <a:pPr lvl="0"/>
            <a:r>
              <a:rPr lang="en-US"/>
              <a:t>A lead-in paragraph at level zero. It may or may not be used. I am too lazy to make it stick out on the right hand side. </a:t>
            </a:r>
            <a:endParaRPr lang="en-US"/>
          </a:p>
          <a:p>
            <a:pPr lvl="1"/>
            <a:r>
              <a:rPr lang="en-US"/>
              <a:t>Level 1 should contain the body of the quote. Donec eu libero sit amet quam egestas semper. Aenean ultricies mi vitae est. Mauris placerat eleifend leo.</a:t>
            </a:r>
            <a:endParaRPr lang="en-US"/>
          </a:p>
          <a:p>
            <a:pPr lvl="2"/>
            <a:r>
              <a:rPr lang="en-US"/>
              <a:t>An attribution in smaller type at level 2. And we make sure it is offset both horizontally and vertically.   </a:t>
            </a:r>
            <a:endParaRPr lang="en-US"/>
          </a:p>
          <a:p>
            <a:pPr lvl="3"/>
            <a:r>
              <a:rPr lang="en-US"/>
              <a:t>Level 3 becomes a numbered item, so that we can provide for at least one list level together with quoting</a:t>
            </a:r>
            <a:endParaRPr lang="en-US"/>
          </a:p>
          <a:p>
            <a:pPr lvl="4"/>
            <a:r>
              <a:rPr lang="en-US"/>
              <a:t>Level 4 becomes a bulleted item. That should just about cover it.  </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full_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spans full width of slide</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6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5148000" cy="6069965"/>
          </a:xfrm>
        </p:spPr>
        <p:txBody>
          <a:bodyPr lIns="0" tIns="0" rIns="0" bIns="0" anchor="t" anchorCtr="0"/>
          <a:lstStyle/>
          <a:p>
            <a:r>
              <a:rPr lang="en-US"/>
              <a:t>Title 6 inches wide</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5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4572000" cy="6069965"/>
          </a:xfrm>
        </p:spPr>
        <p:txBody>
          <a:bodyPr lIns="0" tIns="0" rIns="0" bIns="0" anchor="t" anchorCtr="0"/>
          <a:lstStyle/>
          <a:p>
            <a:r>
              <a:rPr lang="en-US"/>
              <a:t>Title 5 inches wide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4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45" y="361950"/>
            <a:ext cx="3672000" cy="6069965"/>
          </a:xfrm>
        </p:spPr>
        <p:txBody>
          <a:bodyPr lIns="0" tIns="0" rIns="0" bIns="0" anchor="t" anchorCtr="0"/>
          <a:lstStyle/>
          <a:p>
            <a:r>
              <a:rPr lang="en-US"/>
              <a:t>Title 4 inches wide</a:t>
            </a: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3_inch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315" y="360000"/>
            <a:ext cx="2743200" cy="6229985"/>
          </a:xfrm>
        </p:spPr>
        <p:txBody>
          <a:bodyPr lIns="0" tIns="0" rIns="0" bIns="0" anchor="t" anchorCtr="0"/>
          <a:lstStyle/>
          <a:p>
            <a:r>
              <a:rPr lang="en-US"/>
              <a:t>Title 3 inches wide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770" y="223520"/>
            <a:ext cx="11610340" cy="7143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318135" y="1243965"/>
            <a:ext cx="11611610" cy="4932680"/>
          </a:xfrm>
          <a:prstGeom prst="rect">
            <a:avLst/>
          </a:prstGeom>
        </p:spPr>
        <p:txBody>
          <a:bodyPr vert="horz" lIns="91440" tIns="45720" rIns="91440" bIns="45720" rtlCol="0">
            <a:normAutofit/>
          </a:bodyPr>
          <a:lstStyle/>
          <a:p>
            <a:pPr lvl="0"/>
            <a:r>
              <a:rPr lang="en-US" dirty="0"/>
              <a:t>The outermost level (level 0) will be an unbulleted paragraph above a bulleted list. Whereas a proper bulleted list will exist at level 1. </a:t>
            </a:r>
            <a:endParaRPr lang="en-US" dirty="0"/>
          </a:p>
          <a:p>
            <a:pPr lvl="1"/>
            <a:r>
              <a:rPr lang="en-US" dirty="0"/>
              <a:t>Second level - yes, given the width of the slide, this indent seems reasonable. This will be used as a regular bulleted list. </a:t>
            </a:r>
            <a:endParaRPr lang="en-US" dirty="0"/>
          </a:p>
          <a:p>
            <a:pPr lvl="2"/>
            <a:r>
              <a:rPr lang="en-US" dirty="0"/>
              <a:t>Third level. This will be a nested bulleted list. And we need to add some filler copy again to see how well the line spacing works.  We again use single line spacing, since the 0.9 default is just unreadable. </a:t>
            </a:r>
            <a:endParaRPr lang="en-US" dirty="0"/>
          </a:p>
          <a:p>
            <a:pPr lvl="3"/>
            <a:r>
              <a:rPr lang="en-US" dirty="0"/>
              <a:t>Fourth level. This will be used as an un-bulleted entry at the second level. Well, no, we just axed this. Instead, this will be formatted as an outer numbered entry. </a:t>
            </a:r>
            <a:endParaRPr lang="en-US" dirty="0"/>
          </a:p>
          <a:p>
            <a:pPr lvl="4"/>
            <a:r>
              <a:rPr lang="en-US" dirty="0"/>
              <a:t>Fifth level - and this will become an inner numbered entry. Horrido. </a:t>
            </a:r>
            <a:endParaRPr lang="en-CA" dirty="0"/>
          </a:p>
        </p:txBody>
      </p:sp>
      <p:sp>
        <p:nvSpPr>
          <p:cNvPr id="7" name="TextBox 6"/>
          <p:cNvSpPr txBox="1"/>
          <p:nvPr userDrawn="1"/>
        </p:nvSpPr>
        <p:spPr>
          <a:xfrm>
            <a:off x="437515" y="6626860"/>
            <a:ext cx="2868930" cy="213995"/>
          </a:xfrm>
          <a:prstGeom prst="rect">
            <a:avLst/>
          </a:prstGeom>
          <a:noFill/>
        </p:spPr>
        <p:txBody>
          <a:bodyPr wrap="square" rtlCol="0" anchor="b" anchorCtr="0">
            <a:spAutoFit/>
          </a:bodyPr>
          <a:p>
            <a:r>
              <a:rPr lang="en-US" altLang="en-CA" sz="800">
                <a:latin typeface="Calibri" panose="020F0502020204030204" charset="0"/>
                <a:cs typeface="Arial" panose="020B0604020202020204" pitchFamily="34" charset="0"/>
              </a:rPr>
              <a:t>© </a:t>
            </a:r>
            <a:r>
              <a:rPr lang="x-none" altLang="en-US" sz="800">
                <a:latin typeface="Calibri" panose="020F0502020204030204" charset="0"/>
                <a:cs typeface="Arial" panose="020B0604020202020204" pitchFamily="34" charset="0"/>
              </a:rPr>
              <a:t>https://mpalmer.heresy.is 2022</a:t>
            </a:r>
            <a:endParaRPr lang="en-US" altLang="en-CA" sz="800">
              <a:latin typeface="Calibri" panose="020F0502020204030204" charset="0"/>
            </a:endParaRPr>
          </a:p>
        </p:txBody>
      </p:sp>
      <p:sp>
        <p:nvSpPr>
          <p:cNvPr id="9" name="TextBox 8"/>
          <p:cNvSpPr txBox="1"/>
          <p:nvPr userDrawn="1"/>
        </p:nvSpPr>
        <p:spPr>
          <a:xfrm>
            <a:off x="11010900" y="6597015"/>
            <a:ext cx="639445" cy="245110"/>
          </a:xfrm>
          <a:prstGeom prst="rect">
            <a:avLst/>
          </a:prstGeom>
          <a:noFill/>
        </p:spPr>
        <p:txBody>
          <a:bodyPr wrap="square" rtlCol="0" anchor="b" anchorCtr="0">
            <a:spAutoFit/>
          </a:bodyPr>
          <a:p>
            <a:pPr algn="r"/>
            <a:fld id="{9A0DB2DC-4C9A-4742-B13C-FB6460FD3503}" type="slidenum">
              <a:rPr lang="x-none" altLang="en-CA" sz="1000">
                <a:latin typeface="Calibri" panose="020F0502020204030204" charset="0"/>
              </a:rPr>
            </a:fld>
            <a:endParaRPr lang="x-none" altLang="en-CA" sz="100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u="none" strike="noStrike" kern="1200" cap="none" spc="0" normalizeH="0">
          <a:solidFill>
            <a:srgbClr val="2D61B7"/>
          </a:solidFill>
          <a:uFillTx/>
          <a:latin typeface="+mj-lt"/>
          <a:ea typeface="+mj-ea"/>
          <a:cs typeface="+mj-cs"/>
        </a:defRPr>
      </a:lvl1pPr>
    </p:titleStyle>
    <p:bodyStyle>
      <a:lvl1pPr marL="0" indent="0" algn="l" defTabSz="914400" rtl="0" eaLnBrk="1" fontAlgn="auto" latinLnBrk="0" hangingPunct="1">
        <a:lnSpc>
          <a:spcPct val="100000"/>
        </a:lnSpc>
        <a:spcBef>
          <a:spcPts val="50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1pPr>
      <a:lvl2pPr marL="720090" indent="-431800" algn="l" defTabSz="914400" rtl="0" eaLnBrk="1" fontAlgn="auto" latinLnBrk="0" hangingPunct="1">
        <a:lnSpc>
          <a:spcPct val="100000"/>
        </a:lnSpc>
        <a:spcBef>
          <a:spcPts val="500"/>
        </a:spcBef>
        <a:spcAft>
          <a:spcPts val="500"/>
        </a:spcAft>
        <a:buFont typeface="Arial" panose="020B0604020202020204" pitchFamily="34" charset="0"/>
        <a:buChar char="•"/>
        <a:defRPr sz="2400" u="none" strike="noStrike" kern="1200" cap="none" spc="0" normalizeH="0">
          <a:solidFill>
            <a:schemeClr val="tx1"/>
          </a:solidFill>
          <a:uFillTx/>
          <a:latin typeface="+mn-lt"/>
          <a:ea typeface="+mn-ea"/>
          <a:cs typeface="+mn-cs"/>
        </a:defRPr>
      </a:lvl2pPr>
      <a:lvl3pPr marL="1296035" indent="-360045" algn="l" defTabSz="914400" rtl="0" eaLnBrk="1" fontAlgn="auto" latinLnBrk="0" hangingPunct="1">
        <a:lnSpc>
          <a:spcPct val="100000"/>
        </a:lnSpc>
        <a:spcBef>
          <a:spcPts val="500"/>
        </a:spcBef>
        <a:spcAft>
          <a:spcPts val="500"/>
        </a:spcAft>
        <a:buClrTx/>
        <a:buFont typeface="Arial" panose="020B0604020202020204" pitchFamily="34" charset="0"/>
        <a:buChar char="◦"/>
        <a:defRPr sz="2400" u="none" strike="noStrike" kern="1200" cap="none" spc="0" normalizeH="0">
          <a:solidFill>
            <a:schemeClr val="tx1"/>
          </a:solidFill>
          <a:uFillTx/>
          <a:latin typeface="+mn-lt"/>
          <a:ea typeface="+mn-ea"/>
          <a:cs typeface="+mn-cs"/>
        </a:defRPr>
      </a:lvl3pPr>
      <a:lvl4pPr marL="720090"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4pPr>
      <a:lvl5pPr marL="1296035" indent="0" algn="l" defTabSz="914400" rtl="0" eaLnBrk="1" fontAlgn="auto" latinLnBrk="0" hangingPunct="1">
        <a:lnSpc>
          <a:spcPct val="100000"/>
        </a:lnSpc>
        <a:spcBef>
          <a:spcPts val="0"/>
        </a:spcBef>
        <a:spcAft>
          <a:spcPts val="500"/>
        </a:spcAft>
        <a:buFont typeface="Arial" panose="020B0604020202020204" pitchFamily="34" charset="0"/>
        <a:buNone/>
        <a:defRPr sz="2400" u="none" strike="noStrike" kern="1200" cap="none" spc="0" normalizeH="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nchor="ctr"/>
          <a:lstStyle/>
          <a:p>
            <a:pPr algn="ctr"/>
            <a:r>
              <a:rPr/>
              <a:t>Diabetes mellitus</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drives up cAMP</a:t>
            </a:r>
          </a:p>
        </p:txBody>
      </p:sp>
      <p:pic>
        <p:nvPicPr>
          <p:cNvPr id="3" name="Picture 2" descr="insulin-camp-pic-e80f1.png"/>
          <p:cNvPicPr>
            <a:picLocks noChangeAspect="1"/>
          </p:cNvPicPr>
          <p:nvPr/>
        </p:nvPicPr>
        <p:blipFill>
          <a:blip r:embed="rId2"/>
          <a:stretch>
            <a:fillRect/>
          </a:stretch>
        </p:blipFill>
        <p:spPr>
          <a:xfrm>
            <a:off x="182879" y="1282461"/>
            <a:ext cx="11795758" cy="5024597"/>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promotes gluconeogenesis</a:t>
            </a:r>
          </a:p>
        </p:txBody>
      </p:sp>
      <p:pic>
        <p:nvPicPr>
          <p:cNvPr id="3" name="Picture 2" descr="camp-cascade-pic-b0013.png"/>
          <p:cNvPicPr>
            <a:picLocks noChangeAspect="1"/>
          </p:cNvPicPr>
          <p:nvPr/>
        </p:nvPicPr>
        <p:blipFill>
          <a:blip r:embed="rId2"/>
          <a:stretch>
            <a:fillRect/>
          </a:stretch>
        </p:blipFill>
        <p:spPr>
          <a:xfrm>
            <a:off x="2091644" y="1074419"/>
            <a:ext cx="7978230" cy="544068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promotes gluconeogenesis (2)</a:t>
            </a:r>
          </a:p>
        </p:txBody>
      </p:sp>
      <p:pic>
        <p:nvPicPr>
          <p:cNvPr id="3" name="Picture 2" descr="pfk-regulation-pic-18b2f.png"/>
          <p:cNvPicPr>
            <a:picLocks noChangeAspect="1"/>
          </p:cNvPicPr>
          <p:nvPr/>
        </p:nvPicPr>
        <p:blipFill>
          <a:blip r:embed="rId2"/>
          <a:stretch>
            <a:fillRect/>
          </a:stretch>
        </p:blipFill>
        <p:spPr>
          <a:xfrm>
            <a:off x="873150" y="1627835"/>
            <a:ext cx="10415218" cy="4333849"/>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induces breakdown and inhibits synthesis of glycogen</a:t>
            </a:r>
          </a:p>
        </p:txBody>
      </p:sp>
      <p:pic>
        <p:nvPicPr>
          <p:cNvPr id="3" name="Picture 2" descr="camp-cascade-pic-4144a.png"/>
          <p:cNvPicPr>
            <a:picLocks noChangeAspect="1"/>
          </p:cNvPicPr>
          <p:nvPr/>
        </p:nvPicPr>
        <p:blipFill>
          <a:blip r:embed="rId2"/>
          <a:stretch>
            <a:fillRect/>
          </a:stretch>
        </p:blipFill>
        <p:spPr>
          <a:xfrm>
            <a:off x="2039896" y="1074419"/>
            <a:ext cx="8081728" cy="544068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induces triacylglycerol breakdown in fat tissue</a:t>
            </a:r>
          </a:p>
        </p:txBody>
      </p:sp>
      <p:pic>
        <p:nvPicPr>
          <p:cNvPr id="3" name="Picture 2" descr="lipolysis-pic-658bd.png"/>
          <p:cNvPicPr>
            <a:picLocks noChangeAspect="1"/>
          </p:cNvPicPr>
          <p:nvPr/>
        </p:nvPicPr>
        <p:blipFill>
          <a:blip r:embed="rId2"/>
          <a:stretch>
            <a:fillRect/>
          </a:stretch>
        </p:blipFill>
        <p:spPr>
          <a:xfrm>
            <a:off x="1265489" y="1074419"/>
            <a:ext cx="9630541" cy="544068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Lack of insulin induces protein breakdown in muscle tissue</a:t>
            </a:r>
          </a:p>
        </p:txBody>
      </p:sp>
      <p:pic>
        <p:nvPicPr>
          <p:cNvPr id="3" name="Picture 2" descr="proteolysis-pic-99d2f.png"/>
          <p:cNvPicPr>
            <a:picLocks noChangeAspect="1"/>
          </p:cNvPicPr>
          <p:nvPr/>
        </p:nvPicPr>
        <p:blipFill>
          <a:blip r:embed="rId2"/>
          <a:stretch>
            <a:fillRect/>
          </a:stretch>
        </p:blipFill>
        <p:spPr>
          <a:xfrm>
            <a:off x="1335478" y="1074419"/>
            <a:ext cx="9490564" cy="544068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Substrate overload in the liver leads to ketogenesis and lipoprotein synthesis</a:t>
            </a:r>
          </a:p>
        </p:txBody>
      </p:sp>
      <p:pic>
        <p:nvPicPr>
          <p:cNvPr id="3" name="Picture 2" descr="lipo-ketogenesis-pic-61da3.png"/>
          <p:cNvPicPr>
            <a:picLocks noChangeAspect="1"/>
          </p:cNvPicPr>
          <p:nvPr/>
        </p:nvPicPr>
        <p:blipFill>
          <a:blip r:embed="rId2"/>
          <a:stretch>
            <a:fillRect/>
          </a:stretch>
        </p:blipFill>
        <p:spPr>
          <a:xfrm>
            <a:off x="1422225" y="1074419"/>
            <a:ext cx="9317069" cy="544068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Laboratory findings in untreated or under-treated diabetes</a:t>
            </a:r>
          </a:p>
        </p:txBody>
      </p:sp>
      <p:graphicFrame>
        <p:nvGraphicFramePr>
          <p:cNvPr id="3" name="Table 2"/>
          <p:cNvGraphicFramePr>
            <a:graphicFrameLocks noGrp="1"/>
          </p:cNvGraphicFramePr>
          <p:nvPr/>
        </p:nvGraphicFramePr>
        <p:xfrm>
          <a:off x="2057400" y="2423160"/>
          <a:ext cx="8046720" cy="2743200"/>
        </p:xfrm>
        <a:graphic>
          <a:graphicData uri="http://schemas.openxmlformats.org/drawingml/2006/table">
            <a:tbl>
              <a:tblPr firstRow="1">
                <a:tableStyleId>{5C22544A-7EE6-4342-B048-85BDC9FD1C3A}</a:tableStyleId>
              </a:tblPr>
              <a:tblGrid>
                <a:gridCol w="2560320"/>
                <a:gridCol w="5486400"/>
              </a:tblGrid>
              <a:tr h="457200">
                <a:tc>
                  <a:txBody>
                    <a:bodyPr/>
                    <a:lstStyle/>
                    <a:p>
                      <a:pPr algn="l">
                        <a:defRPr sz="2000"/>
                      </a:pPr>
                      <a:r>
                        <a:rPr/>
                        <a:t>Observation</a:t>
                      </a:r>
                    </a:p>
                  </a:txBody>
                  <a:tcPr marT="127000" marB="76200"/>
                </a:tc>
                <a:tc>
                  <a:txBody>
                    <a:bodyPr/>
                    <a:lstStyle/>
                    <a:p>
                      <a:pPr algn="l">
                        <a:defRPr sz="2000"/>
                      </a:pPr>
                      <a:r>
                        <a:rPr/>
                        <a:t>Cause</a:t>
                      </a:r>
                    </a:p>
                  </a:txBody>
                  <a:tcPr marT="127000" marB="76200"/>
                </a:tc>
              </a:tr>
              <a:tr h="457200">
                <a:tc>
                  <a:txBody>
                    <a:bodyPr/>
                    <a:lstStyle/>
                    <a:p>
                      <a:pPr algn="l">
                        <a:defRPr sz="2000"/>
                      </a:pPr>
                      <a:r>
                        <a:rPr/>
                        <a:t>increased blood glucose</a:t>
                      </a:r>
                    </a:p>
                  </a:txBody>
                  <a:tcPr marT="127000" marB="76200"/>
                </a:tc>
                <a:tc>
                  <a:txBody>
                    <a:bodyPr/>
                    <a:lstStyle/>
                    <a:p>
                      <a:pPr algn="l">
                        <a:defRPr sz="2000"/>
                      </a:pPr>
                      <a:r>
                        <a:rPr/>
                        <a:t>excessive gluconeogenesis, lack of utilization</a:t>
                      </a:r>
                    </a:p>
                  </a:txBody>
                  <a:tcPr marT="127000" marB="76200"/>
                </a:tc>
              </a:tr>
              <a:tr h="457200">
                <a:tc>
                  <a:txBody>
                    <a:bodyPr/>
                    <a:lstStyle/>
                    <a:p>
                      <a:pPr algn="l">
                        <a:defRPr sz="2000"/>
                      </a:pPr>
                      <a:r>
                        <a:rPr/>
                        <a:t>glucose excreted in urine</a:t>
                      </a:r>
                    </a:p>
                  </a:txBody>
                  <a:tcPr marT="127000" marB="76200"/>
                </a:tc>
                <a:tc>
                  <a:txBody>
                    <a:bodyPr/>
                    <a:lstStyle/>
                    <a:p>
                      <a:pPr algn="l">
                        <a:defRPr sz="2000"/>
                      </a:pPr>
                      <a:r>
                        <a:rPr/>
                        <a:t>capacity for renal reuptake exceeded</a:t>
                      </a:r>
                    </a:p>
                  </a:txBody>
                  <a:tcPr marT="127000" marB="76200"/>
                </a:tc>
              </a:tr>
              <a:tr h="457200">
                <a:tc>
                  <a:txBody>
                    <a:bodyPr/>
                    <a:lstStyle/>
                    <a:p>
                      <a:pPr algn="l">
                        <a:defRPr sz="2000"/>
                      </a:pPr>
                      <a:r>
                        <a:rPr/>
                        <a:t>acidosis (low blood pH)</a:t>
                      </a:r>
                    </a:p>
                  </a:txBody>
                  <a:tcPr marT="127000" marB="76200"/>
                </a:tc>
                <a:tc>
                  <a:txBody>
                    <a:bodyPr/>
                    <a:lstStyle/>
                    <a:p>
                      <a:pPr algn="l">
                        <a:defRPr sz="2000"/>
                      </a:pPr>
                      <a:r>
                        <a:rPr/>
                        <a:t>high plasma levels of ketone bodies</a:t>
                      </a:r>
                    </a:p>
                  </a:txBody>
                  <a:tcPr marT="127000" marB="76200"/>
                </a:tc>
              </a:tr>
              <a:tr h="457200">
                <a:tc>
                  <a:txBody>
                    <a:bodyPr/>
                    <a:lstStyle/>
                    <a:p>
                      <a:pPr algn="l">
                        <a:defRPr sz="2000"/>
                      </a:pPr>
                      <a:r>
                        <a:rPr/>
                        <a:t>increased urea levels</a:t>
                      </a:r>
                    </a:p>
                  </a:txBody>
                  <a:tcPr marT="127000" marB="76200"/>
                </a:tc>
                <a:tc>
                  <a:txBody>
                    <a:bodyPr/>
                    <a:lstStyle/>
                    <a:p>
                      <a:pPr algn="l">
                        <a:defRPr sz="2000"/>
                      </a:pPr>
                      <a:r>
                        <a:rPr/>
                        <a:t>accelerated muscle protein breakdown</a:t>
                      </a:r>
                    </a:p>
                  </a:txBody>
                  <a:tcPr marT="127000" marB="76200"/>
                </a:tc>
              </a:tr>
              <a:tr h="457200">
                <a:tc>
                  <a:txBody>
                    <a:bodyPr/>
                    <a:lstStyle/>
                    <a:p>
                      <a:pPr algn="l">
                        <a:defRPr sz="2000"/>
                      </a:pPr>
                      <a:r>
                        <a:rPr/>
                        <a:t>increased blood lipoproteins</a:t>
                      </a:r>
                    </a:p>
                  </a:txBody>
                  <a:tcPr marT="127000" marB="76200"/>
                </a:tc>
                <a:tc>
                  <a:txBody>
                    <a:bodyPr/>
                    <a:lstStyle/>
                    <a:p>
                      <a:pPr algn="l">
                        <a:defRPr sz="2000"/>
                      </a:pPr>
                      <a:r>
                        <a:rPr/>
                        <a:t>increased synthesis and packaging of cholesterol and triacylglycerol in the liver</a:t>
                      </a:r>
                    </a:p>
                  </a:txBody>
                  <a:tcPr marT="127000" marB="76200"/>
                </a:tc>
              </a:tr>
            </a:tbl>
          </a:graphicData>
        </a:graphic>
      </p:graphicFrame>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Typical symptoms and history in a new case of type 1 diabetes</a:t>
            </a:r>
          </a:p>
        </p:txBody>
      </p:sp>
      <p:graphicFrame>
        <p:nvGraphicFramePr>
          <p:cNvPr id="3" name="Table 2"/>
          <p:cNvGraphicFramePr>
            <a:graphicFrameLocks noGrp="1"/>
          </p:cNvGraphicFramePr>
          <p:nvPr/>
        </p:nvGraphicFramePr>
        <p:xfrm>
          <a:off x="1600199" y="2423160"/>
          <a:ext cx="8961120" cy="2743200"/>
        </p:xfrm>
        <a:graphic>
          <a:graphicData uri="http://schemas.openxmlformats.org/drawingml/2006/table">
            <a:tbl>
              <a:tblPr firstRow="1">
                <a:tableStyleId>{5C22544A-7EE6-4342-B048-85BDC9FD1C3A}</a:tableStyleId>
              </a:tblPr>
              <a:tblGrid>
                <a:gridCol w="2560320"/>
                <a:gridCol w="6400800"/>
              </a:tblGrid>
              <a:tr h="457200">
                <a:tc>
                  <a:txBody>
                    <a:bodyPr/>
                    <a:lstStyle/>
                    <a:p>
                      <a:pPr algn="l">
                        <a:defRPr sz="2000"/>
                      </a:pPr>
                      <a:r>
                        <a:rPr/>
                        <a:t>Symptom</a:t>
                      </a:r>
                    </a:p>
                  </a:txBody>
                  <a:tcPr marT="127000" marB="76200"/>
                </a:tc>
                <a:tc>
                  <a:txBody>
                    <a:bodyPr/>
                    <a:lstStyle/>
                    <a:p>
                      <a:pPr algn="l">
                        <a:defRPr sz="2000"/>
                      </a:pPr>
                      <a:r>
                        <a:rPr/>
                        <a:t>Cause</a:t>
                      </a:r>
                    </a:p>
                  </a:txBody>
                  <a:tcPr marT="127000" marB="76200"/>
                </a:tc>
              </a:tr>
              <a:tr h="457200">
                <a:tc>
                  <a:txBody>
                    <a:bodyPr/>
                    <a:lstStyle/>
                    <a:p>
                      <a:pPr algn="l">
                        <a:defRPr sz="2000"/>
                      </a:pPr>
                      <a:r>
                        <a:rPr/>
                        <a:t>dehydration</a:t>
                      </a:r>
                    </a:p>
                  </a:txBody>
                  <a:tcPr marT="127000" marB="76200"/>
                </a:tc>
                <a:tc>
                  <a:txBody>
                    <a:bodyPr/>
                    <a:lstStyle/>
                    <a:p>
                      <a:pPr algn="l">
                        <a:defRPr sz="2000"/>
                      </a:pPr>
                      <a:r>
                        <a:rPr/>
                        <a:t>osmotic diuresis due to glucose excretion</a:t>
                      </a:r>
                    </a:p>
                  </a:txBody>
                  <a:tcPr marT="127000" marB="76200"/>
                </a:tc>
              </a:tr>
              <a:tr h="457200">
                <a:tc>
                  <a:txBody>
                    <a:bodyPr/>
                    <a:lstStyle/>
                    <a:p>
                      <a:pPr algn="l">
                        <a:defRPr sz="2000"/>
                      </a:pPr>
                      <a:r>
                        <a:rPr/>
                        <a:t>acetone smell</a:t>
                      </a:r>
                    </a:p>
                  </a:txBody>
                  <a:tcPr marT="127000" marB="76200"/>
                </a:tc>
                <a:tc>
                  <a:txBody>
                    <a:bodyPr/>
                    <a:lstStyle/>
                    <a:p>
                      <a:pPr algn="l">
                        <a:defRPr sz="2000"/>
                      </a:pPr>
                      <a:r>
                        <a:rPr/>
                        <a:t>acetone forms from acetoacetate, is exhaled</a:t>
                      </a:r>
                    </a:p>
                  </a:txBody>
                  <a:tcPr marT="127000" marB="76200"/>
                </a:tc>
              </a:tr>
              <a:tr h="457200">
                <a:tc>
                  <a:txBody>
                    <a:bodyPr/>
                    <a:lstStyle/>
                    <a:p>
                      <a:pPr algn="l">
                        <a:defRPr sz="2000"/>
                      </a:pPr>
                      <a:r>
                        <a:rPr/>
                        <a:t>coma</a:t>
                      </a:r>
                    </a:p>
                  </a:txBody>
                  <a:tcPr marT="127000" marB="76200"/>
                </a:tc>
                <a:tc>
                  <a:txBody>
                    <a:bodyPr/>
                    <a:lstStyle/>
                    <a:p>
                      <a:pPr algn="l">
                        <a:defRPr sz="2000"/>
                      </a:pPr>
                      <a:r>
                        <a:rPr/>
                        <a:t>both acidosis and blood hyperosmolarity impair brain function</a:t>
                      </a:r>
                    </a:p>
                  </a:txBody>
                  <a:tcPr marT="127000" marB="76200"/>
                </a:tc>
              </a:tr>
              <a:tr h="457200">
                <a:tc>
                  <a:txBody>
                    <a:bodyPr/>
                    <a:lstStyle/>
                    <a:p>
                      <a:pPr algn="l">
                        <a:defRPr sz="2000"/>
                      </a:pPr>
                      <a:r>
                        <a:rPr/>
                        <a:t>loss of body weight</a:t>
                      </a:r>
                    </a:p>
                  </a:txBody>
                  <a:tcPr marT="127000" marB="76200"/>
                </a:tc>
                <a:tc>
                  <a:txBody>
                    <a:bodyPr/>
                    <a:lstStyle/>
                    <a:p>
                      <a:pPr algn="l">
                        <a:defRPr sz="2000"/>
                      </a:pPr>
                      <a:r>
                        <a:rPr/>
                        <a:t>dehydration, breakdown of proteins and fat</a:t>
                      </a:r>
                    </a:p>
                  </a:txBody>
                  <a:tcPr marT="127000" marB="76200"/>
                </a:tc>
              </a:tr>
              <a:tr h="457200">
                <a:tc>
                  <a:txBody>
                    <a:bodyPr/>
                    <a:lstStyle/>
                    <a:p>
                      <a:pPr algn="l">
                        <a:defRPr sz="2000"/>
                      </a:pPr>
                      <a:r>
                        <a:rPr/>
                        <a:t>recent flu-like disease, possibly myocarditis</a:t>
                      </a:r>
                    </a:p>
                  </a:txBody>
                  <a:tcPr marT="127000" marB="76200"/>
                </a:tc>
                <a:tc>
                  <a:txBody>
                    <a:bodyPr/>
                    <a:lstStyle/>
                    <a:p>
                      <a:pPr algn="l">
                        <a:defRPr sz="2000"/>
                      </a:pPr>
                      <a:r>
                        <a:rPr/>
                        <a:t>coxsackievirus infection</a:t>
                      </a:r>
                    </a:p>
                  </a:txBody>
                  <a:tcPr marT="127000" marB="76200"/>
                </a:tc>
              </a:tr>
            </a:tbl>
          </a:graphicData>
        </a:graphic>
      </p:graphicFrame>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role of coxsackieviruses in the pathogenesis of type 1 diabetes</a:t>
            </a:r>
          </a:p>
        </p:txBody>
      </p:sp>
      <p:pic>
        <p:nvPicPr>
          <p:cNvPr id="3" name="Picture 2" descr="coxsackie2-e1ed3.jpg"/>
          <p:cNvPicPr>
            <a:picLocks noChangeAspect="1"/>
          </p:cNvPicPr>
          <p:nvPr/>
        </p:nvPicPr>
        <p:blipFill>
          <a:blip r:embed="rId2"/>
          <a:stretch>
            <a:fillRect/>
          </a:stretch>
        </p:blipFill>
        <p:spPr>
          <a:xfrm>
            <a:off x="1981358" y="1074419"/>
            <a:ext cx="8198802" cy="544068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i="1"/>
              <a:t>Diabetes mellitus</a:t>
            </a:r>
          </a:p>
        </p:txBody>
      </p:sp>
      <p:sp>
        <p:nvSpPr>
          <p:cNvPr id="3" name="Content Placeholder 2"/>
          <p:cNvSpPr>
            <a:spLocks noGrp="1"/>
          </p:cNvSpPr>
          <p:nvPr>
            <p:ph idx="1"/>
          </p:nvPr>
        </p:nvSpPr>
        <p:spPr/>
        <p:txBody>
          <a:bodyPr anchor="ctr"/>
          <a:lstStyle/>
          <a:p>
            <a:pPr algn="l"/>
            <a:r>
              <a:rPr/>
              <a:t>What’s in a name?</a:t>
            </a:r>
          </a:p>
          <a:p>
            <a:pPr lvl="1" algn="l"/>
            <a:r>
              <a:rPr/>
              <a:t>diabetes: “marching through”—urine is produced incessantly</a:t>
            </a:r>
          </a:p>
          <a:p>
            <a:pPr lvl="1" algn="l"/>
            <a:r>
              <a:rPr/>
              <a:t>mellitus: honey-sweet—as opposed to </a:t>
            </a:r>
            <a:r>
              <a:rPr i="1"/>
              <a:t>diabetes insipidus</a:t>
            </a:r>
            <a:r>
              <a:rPr/>
              <a:t> (insipid—without flavor)</a:t>
            </a:r>
          </a:p>
          <a:p>
            <a:pPr algn="l"/>
            <a:r>
              <a:rPr/>
              <a:t>What does the adjective tell us about a traditional method of diagnosis?</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Outline of T lymphocyte function in antiviral immune responses</a:t>
            </a:r>
          </a:p>
        </p:txBody>
      </p:sp>
      <p:pic>
        <p:nvPicPr>
          <p:cNvPr id="3" name="Picture 2" descr="hla-sketch-3bd35.png"/>
          <p:cNvPicPr>
            <a:picLocks noChangeAspect="1"/>
          </p:cNvPicPr>
          <p:nvPr/>
        </p:nvPicPr>
        <p:blipFill>
          <a:blip r:embed="rId2"/>
          <a:stretch>
            <a:fillRect/>
          </a:stretch>
        </p:blipFill>
        <p:spPr>
          <a:xfrm>
            <a:off x="1087315" y="1074419"/>
            <a:ext cx="9986889" cy="544068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Structure of a T cell receptor bound to its cognate peptide presented by an HLA molecule</a:t>
            </a:r>
          </a:p>
        </p:txBody>
      </p:sp>
      <p:pic>
        <p:nvPicPr>
          <p:cNvPr id="3" name="Picture 2" descr="hla-pic-b3333.jpg"/>
          <p:cNvPicPr>
            <a:picLocks noChangeAspect="1"/>
          </p:cNvPicPr>
          <p:nvPr/>
        </p:nvPicPr>
        <p:blipFill>
          <a:blip r:embed="rId2"/>
          <a:stretch>
            <a:fillRect/>
          </a:stretch>
        </p:blipFill>
        <p:spPr>
          <a:xfrm>
            <a:off x="182880" y="1081735"/>
            <a:ext cx="11795759" cy="542604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HLA alleles influence the risk of developing type 1 diabetes</a:t>
            </a:r>
          </a:p>
        </p:txBody>
      </p:sp>
      <p:graphicFrame>
        <p:nvGraphicFramePr>
          <p:cNvPr id="3" name="Table 2"/>
          <p:cNvGraphicFramePr>
            <a:graphicFrameLocks noGrp="1"/>
          </p:cNvGraphicFramePr>
          <p:nvPr/>
        </p:nvGraphicFramePr>
        <p:xfrm>
          <a:off x="2683510" y="3108960"/>
          <a:ext cx="6794500" cy="1371600"/>
        </p:xfrm>
        <a:graphic>
          <a:graphicData uri="http://schemas.openxmlformats.org/drawingml/2006/table">
            <a:tbl>
              <a:tblPr firstRow="1">
                <a:tableStyleId>{5C22544A-7EE6-4342-B048-85BDC9FD1C3A}</a:tableStyleId>
              </a:tblPr>
              <a:tblGrid>
                <a:gridCol w="3517900"/>
                <a:gridCol w="1587500"/>
                <a:gridCol w="1689100"/>
              </a:tblGrid>
              <a:tr h="457200">
                <a:tc>
                  <a:txBody>
                    <a:bodyPr/>
                    <a:lstStyle/>
                    <a:p>
                      <a:pPr algn="l">
                        <a:defRPr sz="2000"/>
                      </a:pPr>
                      <a:r>
                        <a:rPr/>
                        <a:t>HLA-DQ Haplotype</a:t>
                      </a:r>
                    </a:p>
                  </a:txBody>
                  <a:tcPr marT="127000" marB="76200"/>
                </a:tc>
                <a:tc>
                  <a:txBody>
                    <a:bodyPr/>
                    <a:lstStyle/>
                    <a:p>
                      <a:pPr algn="ctr">
                        <a:defRPr sz="2000"/>
                      </a:pPr>
                      <a:r>
                        <a:rPr/>
                        <a:t>Relative risk</a:t>
                      </a:r>
                    </a:p>
                  </a:txBody>
                  <a:tcPr marT="127000" marB="76200"/>
                </a:tc>
                <a:tc>
                  <a:txBody>
                    <a:bodyPr/>
                    <a:lstStyle/>
                    <a:p>
                      <a:pPr algn="ctr">
                        <a:defRPr sz="2000"/>
                      </a:pPr>
                      <a:r>
                        <a:rPr/>
                        <a:t>Absolute risk</a:t>
                      </a:r>
                    </a:p>
                  </a:txBody>
                  <a:tcPr marT="127000" marB="76200"/>
                </a:tc>
              </a:tr>
              <a:tr h="457200">
                <a:tc>
                  <a:txBody>
                    <a:bodyPr/>
                    <a:lstStyle/>
                    <a:p>
                      <a:pPr algn="l">
                        <a:defRPr sz="2000"/>
                      </a:pPr>
                      <a:r>
                        <a:rPr/>
                        <a:t>A1: 0301-0302 / B1: 0501-0201</a:t>
                      </a:r>
                    </a:p>
                  </a:txBody>
                  <a:tcPr marT="127000" marB="76200"/>
                </a:tc>
                <a:tc>
                  <a:txBody>
                    <a:bodyPr/>
                    <a:lstStyle/>
                    <a:p>
                      <a:pPr algn="ctr">
                        <a:defRPr sz="2000"/>
                      </a:pPr>
                      <a:r>
                        <a:rPr/>
                        <a:t>21</a:t>
                      </a:r>
                    </a:p>
                  </a:txBody>
                  <a:tcPr marT="127000" marB="76200"/>
                </a:tc>
                <a:tc>
                  <a:txBody>
                    <a:bodyPr/>
                    <a:lstStyle/>
                    <a:p>
                      <a:pPr algn="ctr">
                        <a:defRPr sz="2000"/>
                      </a:pPr>
                      <a:r>
                        <a:rPr/>
                        <a:t>6%</a:t>
                      </a:r>
                    </a:p>
                  </a:txBody>
                  <a:tcPr marT="127000" marB="76200"/>
                </a:tc>
              </a:tr>
              <a:tr h="457200">
                <a:tc>
                  <a:txBody>
                    <a:bodyPr/>
                    <a:lstStyle/>
                    <a:p>
                      <a:pPr algn="l">
                        <a:defRPr sz="2000"/>
                      </a:pPr>
                      <a:r>
                        <a:rPr/>
                        <a:t>B1: 0602</a:t>
                      </a:r>
                    </a:p>
                  </a:txBody>
                  <a:tcPr marT="127000" marB="76200"/>
                </a:tc>
                <a:tc>
                  <a:txBody>
                    <a:bodyPr/>
                    <a:lstStyle/>
                    <a:p>
                      <a:pPr algn="ctr">
                        <a:defRPr sz="2000"/>
                      </a:pPr>
                      <a:r>
                        <a:rPr/>
                        <a:t>0.03</a:t>
                      </a:r>
                    </a:p>
                  </a:txBody>
                  <a:tcPr marT="127000" marB="76200"/>
                </a:tc>
                <a:tc>
                  <a:txBody>
                    <a:bodyPr/>
                    <a:lstStyle/>
                    <a:p>
                      <a:pPr algn="ctr">
                        <a:defRPr sz="2000"/>
                      </a:pPr>
                      <a:r>
                        <a:rPr/>
                        <a:t>0.01%</a:t>
                      </a:r>
                    </a:p>
                  </a:txBody>
                  <a:tcPr marT="127000" marB="76200"/>
                </a:tc>
              </a:tr>
            </a:tbl>
          </a:graphicData>
        </a:graphic>
      </p:graphicFrame>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How to treat a fresh case of acute diabetes</a:t>
            </a:r>
          </a:p>
        </p:txBody>
      </p:sp>
      <p:sp>
        <p:nvSpPr>
          <p:cNvPr id="3" name="Content Placeholder 2"/>
          <p:cNvSpPr>
            <a:spLocks noGrp="1"/>
          </p:cNvSpPr>
          <p:nvPr>
            <p:ph idx="1"/>
          </p:nvPr>
        </p:nvSpPr>
        <p:spPr/>
        <p:txBody>
          <a:bodyPr anchor="ctr"/>
          <a:lstStyle/>
          <a:p>
            <a:pPr lvl="1" algn="l"/>
            <a:r>
              <a:rPr/>
              <a:t>Severely sick, possibly comatose patient</a:t>
            </a:r>
          </a:p>
          <a:p>
            <a:pPr lvl="4" algn="l"/>
            <a:r>
              <a:rPr/>
              <a:t>infusion therapy for fluid replacement, pH and electrolyte adjustment</a:t>
            </a:r>
          </a:p>
          <a:p>
            <a:pPr lvl="4" algn="l"/>
            <a:r>
              <a:rPr/>
              <a:t>parenteral nutrition with proportional insulin substitution</a:t>
            </a:r>
          </a:p>
          <a:p>
            <a:pPr lvl="4" algn="l"/>
            <a:r>
              <a:rPr/>
              <a:t>frequent monitoring of lab parameters (glucose, salts, pH) to adjust therapy</a:t>
            </a:r>
          </a:p>
          <a:p>
            <a:pPr lvl="1" algn="l"/>
            <a:r>
              <a:rPr/>
              <a:t>Upon stabilization</a:t>
            </a:r>
          </a:p>
          <a:p>
            <a:pPr lvl="4" algn="l"/>
            <a:r>
              <a:rPr/>
              <a:t>reversal to oral nutrition</a:t>
            </a:r>
          </a:p>
          <a:p>
            <a:pPr lvl="4" algn="l"/>
            <a:r>
              <a:rPr/>
              <a:t>train patient to adhere to a stable, regular diet and inject themselves with insulin</a:t>
            </a:r>
          </a:p>
          <a:p>
            <a:pPr lvl="4" algn="l"/>
            <a:r>
              <a:rPr/>
              <a:t>teach patient to monitor blood glucose and to recognize symptoms of hyper- and hypoglycemia</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Kinetics of physiological insulin secretion</a:t>
            </a:r>
          </a:p>
        </p:txBody>
      </p:sp>
      <p:pic>
        <p:nvPicPr>
          <p:cNvPr id="3" name="Picture 2" descr="insulin-kinetics-pic-96854.png"/>
          <p:cNvPicPr>
            <a:picLocks noChangeAspect="1"/>
          </p:cNvPicPr>
          <p:nvPr/>
        </p:nvPicPr>
        <p:blipFill>
          <a:blip r:embed="rId2"/>
          <a:stretch>
            <a:fillRect/>
          </a:stretch>
        </p:blipFill>
        <p:spPr>
          <a:xfrm>
            <a:off x="1474871" y="1074419"/>
            <a:ext cx="9211777" cy="544068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reversible aggregation of insulin delays its diffusion from tissue into the circulation</a:t>
            </a:r>
          </a:p>
        </p:txBody>
      </p:sp>
      <p:pic>
        <p:nvPicPr>
          <p:cNvPr id="3" name="Picture 2" descr="insulin-aggregation-pic-cba58.png"/>
          <p:cNvPicPr>
            <a:picLocks noChangeAspect="1"/>
          </p:cNvPicPr>
          <p:nvPr/>
        </p:nvPicPr>
        <p:blipFill>
          <a:blip r:embed="rId2"/>
          <a:stretch>
            <a:fillRect/>
          </a:stretch>
        </p:blipFill>
        <p:spPr>
          <a:xfrm>
            <a:off x="1838655" y="1680260"/>
            <a:ext cx="8484209" cy="422899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Delayed release of insulin from protamine complexes</a:t>
            </a:r>
          </a:p>
        </p:txBody>
      </p:sp>
      <p:pic>
        <p:nvPicPr>
          <p:cNvPr id="3" name="Picture 2" descr="insulin-protamine-pic-46e50.png"/>
          <p:cNvPicPr>
            <a:picLocks noChangeAspect="1"/>
          </p:cNvPicPr>
          <p:nvPr/>
        </p:nvPicPr>
        <p:blipFill>
          <a:blip r:embed="rId2"/>
          <a:stretch>
            <a:fillRect/>
          </a:stretch>
        </p:blipFill>
        <p:spPr>
          <a:xfrm>
            <a:off x="597916" y="1846275"/>
            <a:ext cx="10965686" cy="38969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Biphasic insulin preparations</a:t>
            </a:r>
          </a:p>
        </p:txBody>
      </p:sp>
      <p:pic>
        <p:nvPicPr>
          <p:cNvPr id="3" name="Picture 2" descr="weibull-cb894.png"/>
          <p:cNvPicPr>
            <a:picLocks noChangeAspect="1"/>
          </p:cNvPicPr>
          <p:nvPr/>
        </p:nvPicPr>
        <p:blipFill>
          <a:blip r:embed="rId2"/>
          <a:stretch>
            <a:fillRect/>
          </a:stretch>
        </p:blipFill>
        <p:spPr>
          <a:xfrm>
            <a:off x="3275990" y="1933651"/>
            <a:ext cx="5609538" cy="3722217"/>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Short-term complications of insulin-requiring diabetes</a:t>
            </a:r>
          </a:p>
        </p:txBody>
      </p:sp>
      <p:graphicFrame>
        <p:nvGraphicFramePr>
          <p:cNvPr id="3" name="Table 2"/>
          <p:cNvGraphicFramePr>
            <a:graphicFrameLocks noGrp="1"/>
          </p:cNvGraphicFramePr>
          <p:nvPr/>
        </p:nvGraphicFramePr>
        <p:xfrm>
          <a:off x="2867660" y="3108960"/>
          <a:ext cx="6426200" cy="1371600"/>
        </p:xfrm>
        <a:graphic>
          <a:graphicData uri="http://schemas.openxmlformats.org/drawingml/2006/table">
            <a:tbl>
              <a:tblPr firstRow="1">
                <a:tableStyleId>{5C22544A-7EE6-4342-B048-85BDC9FD1C3A}</a:tableStyleId>
              </a:tblPr>
              <a:tblGrid>
                <a:gridCol w="1968500"/>
                <a:gridCol w="4457700"/>
              </a:tblGrid>
              <a:tr h="457200">
                <a:tc>
                  <a:txBody>
                    <a:bodyPr/>
                    <a:lstStyle/>
                    <a:p>
                      <a:pPr algn="l">
                        <a:defRPr sz="2000"/>
                      </a:pPr>
                      <a:r>
                        <a:rPr/>
                        <a:t>Deviation</a:t>
                      </a:r>
                    </a:p>
                  </a:txBody>
                  <a:tcPr marT="127000" marB="76200"/>
                </a:tc>
                <a:tc>
                  <a:txBody>
                    <a:bodyPr/>
                    <a:lstStyle/>
                    <a:p>
                      <a:pPr algn="l">
                        <a:defRPr sz="2000"/>
                      </a:pPr>
                      <a:r>
                        <a:rPr/>
                        <a:t>Symptoms</a:t>
                      </a:r>
                    </a:p>
                  </a:txBody>
                  <a:tcPr marT="127000" marB="76200"/>
                </a:tc>
              </a:tr>
              <a:tr h="457200">
                <a:tc>
                  <a:txBody>
                    <a:bodyPr/>
                    <a:lstStyle/>
                    <a:p>
                      <a:pPr algn="l">
                        <a:defRPr sz="2000"/>
                      </a:pPr>
                      <a:r>
                        <a:rPr/>
                        <a:t>insulin too low</a:t>
                      </a:r>
                    </a:p>
                  </a:txBody>
                  <a:tcPr marT="127000" marB="76200"/>
                </a:tc>
                <a:tc>
                  <a:txBody>
                    <a:bodyPr/>
                    <a:lstStyle/>
                    <a:p>
                      <a:pPr algn="l">
                        <a:defRPr sz="2000"/>
                      </a:pPr>
                      <a:r>
                        <a:rPr/>
                        <a:t>hyperglycemia, acidosis, …, coma</a:t>
                      </a:r>
                    </a:p>
                  </a:txBody>
                  <a:tcPr marT="127000" marB="76200"/>
                </a:tc>
              </a:tr>
              <a:tr h="457200">
                <a:tc>
                  <a:txBody>
                    <a:bodyPr/>
                    <a:lstStyle/>
                    <a:p>
                      <a:pPr algn="l">
                        <a:defRPr sz="2000"/>
                      </a:pPr>
                      <a:r>
                        <a:rPr/>
                        <a:t>insulin too high</a:t>
                      </a:r>
                    </a:p>
                  </a:txBody>
                  <a:tcPr marT="127000" marB="76200"/>
                </a:tc>
                <a:tc>
                  <a:txBody>
                    <a:bodyPr/>
                    <a:lstStyle/>
                    <a:p>
                      <a:pPr algn="l">
                        <a:defRPr sz="2000"/>
                      </a:pPr>
                      <a:r>
                        <a:rPr/>
                        <a:t>hypoglycemia, coma</a:t>
                      </a:r>
                    </a:p>
                  </a:txBody>
                  <a:tcPr marT="127000" marB="76200"/>
                </a:tc>
              </a:tr>
            </a:tbl>
          </a:graphicData>
        </a:graphic>
      </p:graphicFrame>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Long-term complications of insulin-requiring diabetes</a:t>
            </a:r>
          </a:p>
        </p:txBody>
      </p:sp>
      <p:graphicFrame>
        <p:nvGraphicFramePr>
          <p:cNvPr id="3" name="Table 2"/>
          <p:cNvGraphicFramePr>
            <a:graphicFrameLocks noGrp="1"/>
          </p:cNvGraphicFramePr>
          <p:nvPr/>
        </p:nvGraphicFramePr>
        <p:xfrm>
          <a:off x="721360" y="2880360"/>
          <a:ext cx="10718800" cy="1828800"/>
        </p:xfrm>
        <a:graphic>
          <a:graphicData uri="http://schemas.openxmlformats.org/drawingml/2006/table">
            <a:tbl>
              <a:tblPr firstRow="1">
                <a:tableStyleId>{5C22544A-7EE6-4342-B048-85BDC9FD1C3A}</a:tableStyleId>
              </a:tblPr>
              <a:tblGrid>
                <a:gridCol w="5549900"/>
                <a:gridCol w="5168900"/>
              </a:tblGrid>
              <a:tr h="457200">
                <a:tc>
                  <a:txBody>
                    <a:bodyPr/>
                    <a:lstStyle/>
                    <a:p>
                      <a:pPr algn="l">
                        <a:defRPr sz="2000"/>
                      </a:pPr>
                      <a:r>
                        <a:rPr/>
                        <a:t>Biochemical deviation</a:t>
                      </a:r>
                    </a:p>
                  </a:txBody>
                  <a:tcPr marT="127000" marB="76200"/>
                </a:tc>
                <a:tc>
                  <a:txBody>
                    <a:bodyPr/>
                    <a:lstStyle/>
                    <a:p>
                      <a:pPr algn="l">
                        <a:defRPr sz="2000"/>
                      </a:pPr>
                      <a:r>
                        <a:rPr/>
                        <a:t>Clinical manifestation</a:t>
                      </a:r>
                    </a:p>
                  </a:txBody>
                  <a:tcPr marT="127000" marB="76200"/>
                </a:tc>
              </a:tr>
              <a:tr h="457200">
                <a:tc>
                  <a:txBody>
                    <a:bodyPr/>
                    <a:lstStyle/>
                    <a:p>
                      <a:pPr algn="l">
                        <a:defRPr sz="2000"/>
                      </a:pPr>
                      <a:r>
                        <a:rPr/>
                        <a:t>accumulation of sorbitol in the lens of the eye</a:t>
                      </a:r>
                    </a:p>
                  </a:txBody>
                  <a:tcPr marT="127000" marB="76200"/>
                </a:tc>
                <a:tc>
                  <a:txBody>
                    <a:bodyPr/>
                    <a:lstStyle/>
                    <a:p>
                      <a:pPr algn="l">
                        <a:defRPr sz="2000"/>
                      </a:pPr>
                      <a:r>
                        <a:rPr/>
                        <a:t>cataract</a:t>
                      </a:r>
                    </a:p>
                  </a:txBody>
                  <a:tcPr marT="127000" marB="76200"/>
                </a:tc>
              </a:tr>
              <a:tr h="457200">
                <a:tc>
                  <a:txBody>
                    <a:bodyPr/>
                    <a:lstStyle/>
                    <a:p>
                      <a:pPr algn="l">
                        <a:defRPr sz="2000"/>
                      </a:pPr>
                      <a:r>
                        <a:rPr/>
                        <a:t>increased conversion of glucose to lipids</a:t>
                      </a:r>
                    </a:p>
                  </a:txBody>
                  <a:tcPr marT="127000" marB="76200"/>
                </a:tc>
                <a:tc>
                  <a:txBody>
                    <a:bodyPr/>
                    <a:lstStyle/>
                    <a:p>
                      <a:pPr algn="l">
                        <a:defRPr sz="2000"/>
                      </a:pPr>
                      <a:r>
                        <a:rPr/>
                        <a:t>increased blood fats, atherosclerosis</a:t>
                      </a:r>
                    </a:p>
                  </a:txBody>
                  <a:tcPr marT="127000" marB="76200"/>
                </a:tc>
              </a:tr>
              <a:tr h="457200">
                <a:tc>
                  <a:txBody>
                    <a:bodyPr/>
                    <a:lstStyle/>
                    <a:p>
                      <a:pPr algn="l">
                        <a:defRPr sz="2000"/>
                      </a:pPr>
                      <a:r>
                        <a:rPr/>
                        <a:t>glucosylation of proteins? sorbitol accumulation?</a:t>
                      </a:r>
                    </a:p>
                  </a:txBody>
                  <a:tcPr marT="127000" marB="76200"/>
                </a:tc>
                <a:tc>
                  <a:txBody>
                    <a:bodyPr/>
                    <a:lstStyle/>
                    <a:p>
                      <a:pPr algn="l">
                        <a:defRPr sz="2000"/>
                      </a:pPr>
                      <a:r>
                        <a:rPr/>
                        <a:t>damage to nerve fibres, kidneys, other organs</a:t>
                      </a:r>
                    </a:p>
                  </a:txBody>
                  <a:tcPr marT="127000" marB="76200"/>
                </a:tc>
              </a:tr>
            </a:tbl>
          </a:graphicData>
        </a:graphic>
      </p:graphicFrame>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Forms and causes of diabetes mellitus</a:t>
            </a:r>
          </a:p>
        </p:txBody>
      </p:sp>
      <p:graphicFrame>
        <p:nvGraphicFramePr>
          <p:cNvPr id="3" name="Table 2"/>
          <p:cNvGraphicFramePr>
            <a:graphicFrameLocks noGrp="1"/>
          </p:cNvGraphicFramePr>
          <p:nvPr/>
        </p:nvGraphicFramePr>
        <p:xfrm>
          <a:off x="1737360" y="2880360"/>
          <a:ext cx="8686800" cy="1828800"/>
        </p:xfrm>
        <a:graphic>
          <a:graphicData uri="http://schemas.openxmlformats.org/drawingml/2006/table">
            <a:tbl>
              <a:tblPr firstRow="1">
                <a:tableStyleId>{5C22544A-7EE6-4342-B048-85BDC9FD1C3A}</a:tableStyleId>
              </a:tblPr>
              <a:tblGrid>
                <a:gridCol w="1384300"/>
                <a:gridCol w="7302500"/>
              </a:tblGrid>
              <a:tr h="457200">
                <a:tc>
                  <a:txBody>
                    <a:bodyPr/>
                    <a:lstStyle/>
                    <a:p>
                      <a:pPr algn="l">
                        <a:defRPr sz="2000"/>
                      </a:pPr>
                      <a:r>
                        <a:rPr/>
                        <a:t>Form</a:t>
                      </a:r>
                    </a:p>
                  </a:txBody>
                  <a:tcPr marT="127000" marB="76200"/>
                </a:tc>
                <a:tc>
                  <a:txBody>
                    <a:bodyPr/>
                    <a:lstStyle/>
                    <a:p>
                      <a:pPr algn="l">
                        <a:defRPr sz="2000"/>
                      </a:pPr>
                      <a:r>
                        <a:rPr/>
                        <a:t>Cause</a:t>
                      </a:r>
                    </a:p>
                  </a:txBody>
                  <a:tcPr marT="127000" marB="76200"/>
                </a:tc>
              </a:tr>
              <a:tr h="457200">
                <a:tc>
                  <a:txBody>
                    <a:bodyPr/>
                    <a:lstStyle/>
                    <a:p>
                      <a:pPr algn="l">
                        <a:defRPr sz="2000"/>
                      </a:pPr>
                      <a:r>
                        <a:rPr/>
                        <a:t>type 1</a:t>
                      </a:r>
                    </a:p>
                  </a:txBody>
                  <a:tcPr marT="127000" marB="76200"/>
                </a:tc>
                <a:tc>
                  <a:txBody>
                    <a:bodyPr/>
                    <a:lstStyle/>
                    <a:p>
                      <a:pPr algn="l">
                        <a:defRPr sz="2000"/>
                      </a:pPr>
                      <a:r>
                        <a:rPr/>
                        <a:t>lack of insulin due to destruction of β-cells in pancreas islets</a:t>
                      </a:r>
                    </a:p>
                  </a:txBody>
                  <a:tcPr marT="127000" marB="76200"/>
                </a:tc>
              </a:tr>
              <a:tr h="457200">
                <a:tc>
                  <a:txBody>
                    <a:bodyPr/>
                    <a:lstStyle/>
                    <a:p>
                      <a:pPr algn="l">
                        <a:defRPr sz="2000"/>
                      </a:pPr>
                      <a:r>
                        <a:rPr/>
                        <a:t>type 2</a:t>
                      </a:r>
                    </a:p>
                  </a:txBody>
                  <a:tcPr marT="127000" marB="76200"/>
                </a:tc>
                <a:tc>
                  <a:txBody>
                    <a:bodyPr/>
                    <a:lstStyle/>
                    <a:p>
                      <a:pPr algn="l">
                        <a:defRPr sz="2000"/>
                      </a:pPr>
                      <a:r>
                        <a:rPr/>
                        <a:t>lack of functional response to insulin</a:t>
                      </a:r>
                    </a:p>
                  </a:txBody>
                  <a:tcPr marT="127000" marB="76200"/>
                </a:tc>
              </a:tr>
              <a:tr h="457200">
                <a:tc>
                  <a:txBody>
                    <a:bodyPr/>
                    <a:lstStyle/>
                    <a:p>
                      <a:pPr algn="l">
                        <a:defRPr sz="2000"/>
                      </a:pPr>
                      <a:r>
                        <a:rPr/>
                        <a:t>secondary</a:t>
                      </a:r>
                    </a:p>
                  </a:txBody>
                  <a:tcPr marT="127000" marB="76200"/>
                </a:tc>
                <a:tc>
                  <a:txBody>
                    <a:bodyPr/>
                    <a:lstStyle/>
                    <a:p>
                      <a:pPr algn="l">
                        <a:defRPr sz="2000"/>
                      </a:pPr>
                      <a:r>
                        <a:rPr/>
                        <a:t>excess activity of hormones antagonistic to insulin</a:t>
                      </a:r>
                    </a:p>
                  </a:txBody>
                  <a:tcPr marT="127000" marB="76200"/>
                </a:tc>
              </a:tr>
            </a:tbl>
          </a:graphicData>
        </a:graphic>
      </p:graphicFrame>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HbA</a:t>
            </a:r>
            <a:r>
              <a:rPr baseline="-20000"/>
              <a:t>1C</a:t>
            </a:r>
            <a:r>
              <a:rPr/>
              <a:t> as a parameter of long-term glucose control</a:t>
            </a:r>
          </a:p>
        </p:txBody>
      </p:sp>
      <p:pic>
        <p:nvPicPr>
          <p:cNvPr id="3" name="Picture 2" descr="hba1c3pic-987c2.png"/>
          <p:cNvPicPr>
            <a:picLocks noChangeAspect="1"/>
          </p:cNvPicPr>
          <p:nvPr/>
        </p:nvPicPr>
        <p:blipFill>
          <a:blip r:embed="rId2"/>
          <a:stretch>
            <a:fillRect/>
          </a:stretch>
        </p:blipFill>
        <p:spPr>
          <a:xfrm>
            <a:off x="2555760" y="1074419"/>
            <a:ext cx="7049999" cy="5440680"/>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Intensive insulin therapy</a:t>
            </a:r>
          </a:p>
        </p:txBody>
      </p:sp>
      <p:sp>
        <p:nvSpPr>
          <p:cNvPr id="3" name="Content Placeholder 2"/>
          <p:cNvSpPr>
            <a:spLocks noGrp="1"/>
          </p:cNvSpPr>
          <p:nvPr>
            <p:ph idx="1"/>
          </p:nvPr>
        </p:nvSpPr>
        <p:spPr/>
        <p:txBody>
          <a:bodyPr anchor="ctr"/>
          <a:lstStyle/>
          <a:p>
            <a:pPr lvl="2" algn="l"/>
            <a:r>
              <a:rPr/>
              <a:t>rationale: prevent long term complications through tight control of blood glucose</a:t>
            </a:r>
          </a:p>
          <a:p>
            <a:pPr lvl="2" algn="l"/>
            <a:r>
              <a:rPr/>
              <a:t>means: frequent glucose sampling and injections, or continuous insulin application with pump, such that the rate of insulin infusion is controlled by the current glucose level</a:t>
            </a:r>
          </a:p>
          <a:p>
            <a:pPr lvl="2" algn="l"/>
            <a:r>
              <a:rPr/>
              <a:t>challenge: avoid hypoglycemia through insulin overdose—we need to minimize the delay between insulin application and effect</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Nerdy intermission: delayed feedback causes signal oscillation</a:t>
            </a:r>
          </a:p>
        </p:txBody>
      </p:sp>
      <p:pic>
        <p:nvPicPr>
          <p:cNvPr id="3" name="Picture 2" descr="oscillation-d5430.png"/>
          <p:cNvPicPr>
            <a:picLocks noChangeAspect="1"/>
          </p:cNvPicPr>
          <p:nvPr/>
        </p:nvPicPr>
        <p:blipFill>
          <a:blip r:embed="rId2"/>
          <a:stretch>
            <a:fillRect/>
          </a:stretch>
        </p:blipFill>
        <p:spPr>
          <a:xfrm>
            <a:off x="2638145" y="1479296"/>
            <a:ext cx="6885227" cy="4630927"/>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Mutant insulins optimized for rapid dissociation and uptake</a:t>
            </a:r>
          </a:p>
        </p:txBody>
      </p:sp>
      <p:sp>
        <p:nvSpPr>
          <p:cNvPr id="3" name="Content Placeholder 2"/>
          <p:cNvSpPr>
            <a:spLocks noGrp="1"/>
          </p:cNvSpPr>
          <p:nvPr>
            <p:ph idx="1"/>
          </p:nvPr>
        </p:nvSpPr>
        <p:spPr/>
        <p:txBody>
          <a:bodyPr anchor="ctr"/>
          <a:lstStyle/>
          <a:p>
            <a:pPr lvl="2" algn="l"/>
            <a:r>
              <a:rPr/>
              <a:t>Insulin lispro: Proline B28 switched with lysine B29</a:t>
            </a:r>
          </a:p>
          <a:p>
            <a:pPr lvl="2" algn="l"/>
            <a:r>
              <a:rPr/>
              <a:t>Insulin aspart: Proline B28 replaced with aspartate</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Structural basis for proline B28 mutations</a:t>
            </a:r>
          </a:p>
        </p:txBody>
      </p:sp>
      <p:pic>
        <p:nvPicPr>
          <p:cNvPr id="3" name="Picture 2" descr="insulinstructure_color_pic-b5c8d.jpg"/>
          <p:cNvPicPr>
            <a:picLocks noChangeAspect="1"/>
          </p:cNvPicPr>
          <p:nvPr/>
        </p:nvPicPr>
        <p:blipFill>
          <a:blip r:embed="rId2"/>
          <a:stretch>
            <a:fillRect/>
          </a:stretch>
        </p:blipFill>
        <p:spPr>
          <a:xfrm>
            <a:off x="249621" y="1074419"/>
            <a:ext cx="11662278" cy="5440680"/>
          </a:xfrm>
          <a:prstGeom prst="rect">
            <a:avLst/>
          </a:prstGeom>
        </p:spPr>
      </p:pic>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Oral antidiabetic drugs</a:t>
            </a:r>
          </a:p>
        </p:txBody>
      </p:sp>
      <p:pic>
        <p:nvPicPr>
          <p:cNvPr id="3" name="Picture 2" descr="oraldrugs-slide2pic-3805e.png"/>
          <p:cNvPicPr>
            <a:picLocks noChangeAspect="1"/>
          </p:cNvPicPr>
          <p:nvPr/>
        </p:nvPicPr>
        <p:blipFill>
          <a:blip r:embed="rId2"/>
          <a:stretch>
            <a:fillRect/>
          </a:stretch>
        </p:blipFill>
        <p:spPr>
          <a:xfrm>
            <a:off x="280223" y="1074419"/>
            <a:ext cx="11601072" cy="5440680"/>
          </a:xfrm>
          <a:prstGeom prst="rect">
            <a:avLst/>
          </a:prstGeom>
        </p:spPr>
      </p:pic>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Action modes of oral antidiabetics</a:t>
            </a:r>
          </a:p>
        </p:txBody>
      </p:sp>
      <p:graphicFrame>
        <p:nvGraphicFramePr>
          <p:cNvPr id="3" name="Table 2"/>
          <p:cNvGraphicFramePr>
            <a:graphicFrameLocks noGrp="1"/>
          </p:cNvGraphicFramePr>
          <p:nvPr/>
        </p:nvGraphicFramePr>
        <p:xfrm>
          <a:off x="182880" y="2326032"/>
          <a:ext cx="11795760" cy="2743200"/>
        </p:xfrm>
        <a:graphic>
          <a:graphicData uri="http://schemas.openxmlformats.org/drawingml/2006/table">
            <a:tbl>
              <a:tblPr firstRow="1">
                <a:tableStyleId>{5C22544A-7EE6-4342-B048-85BDC9FD1C3A}</a:tableStyleId>
              </a:tblPr>
              <a:tblGrid>
                <a:gridCol w="1663700"/>
                <a:gridCol w="10132060"/>
              </a:tblGrid>
              <a:tr h="457200">
                <a:tc>
                  <a:txBody>
                    <a:bodyPr/>
                    <a:lstStyle/>
                    <a:p>
                      <a:pPr algn="l">
                        <a:defRPr sz="2000"/>
                      </a:pPr>
                      <a:r>
                        <a:rPr/>
                        <a:t>Drug</a:t>
                      </a:r>
                    </a:p>
                  </a:txBody>
                  <a:tcPr marT="127000" marB="76200"/>
                </a:tc>
                <a:tc>
                  <a:txBody>
                    <a:bodyPr/>
                    <a:lstStyle/>
                    <a:p>
                      <a:pPr algn="l">
                        <a:defRPr sz="2000"/>
                      </a:pPr>
                      <a:r>
                        <a:rPr/>
                        <a:t>Action mechanism</a:t>
                      </a:r>
                    </a:p>
                  </a:txBody>
                  <a:tcPr marT="127000" marB="76200"/>
                </a:tc>
              </a:tr>
              <a:tr h="457200">
                <a:tc>
                  <a:txBody>
                    <a:bodyPr/>
                    <a:lstStyle/>
                    <a:p>
                      <a:pPr algn="l">
                        <a:defRPr sz="2000"/>
                      </a:pPr>
                      <a:r>
                        <a:rPr/>
                        <a:t>tolbutamide</a:t>
                      </a:r>
                    </a:p>
                  </a:txBody>
                  <a:tcPr marT="127000" marB="76200"/>
                </a:tc>
                <a:tc>
                  <a:txBody>
                    <a:bodyPr/>
                    <a:lstStyle/>
                    <a:p>
                      <a:pPr algn="l">
                        <a:defRPr sz="2000"/>
                      </a:pPr>
                      <a:r>
                        <a:rPr/>
                        <a:t>sulfonylurea receptor agonist</a:t>
                      </a:r>
                    </a:p>
                  </a:txBody>
                  <a:tcPr marT="127000" marB="76200"/>
                </a:tc>
              </a:tr>
              <a:tr h="457200">
                <a:tc>
                  <a:txBody>
                    <a:bodyPr/>
                    <a:lstStyle/>
                    <a:p>
                      <a:pPr algn="l">
                        <a:defRPr sz="2000"/>
                      </a:pPr>
                      <a:r>
                        <a:rPr/>
                        <a:t>rosiglitazone</a:t>
                      </a:r>
                    </a:p>
                  </a:txBody>
                  <a:tcPr marT="127000" marB="76200"/>
                </a:tc>
                <a:tc>
                  <a:txBody>
                    <a:bodyPr/>
                    <a:lstStyle/>
                    <a:p>
                      <a:pPr algn="l">
                        <a:defRPr sz="2000"/>
                      </a:pPr>
                      <a:r>
                        <a:rPr/>
                        <a:t>peroxisome proliferator-activated receptor γ agonist; inhibition of mitochondrial pyruvate transport</a:t>
                      </a:r>
                    </a:p>
                  </a:txBody>
                  <a:tcPr marT="127000" marB="76200"/>
                </a:tc>
              </a:tr>
              <a:tr h="457200">
                <a:tc>
                  <a:txBody>
                    <a:bodyPr/>
                    <a:lstStyle/>
                    <a:p>
                      <a:pPr algn="l">
                        <a:defRPr sz="2000"/>
                      </a:pPr>
                      <a:r>
                        <a:rPr/>
                        <a:t>acarbose</a:t>
                      </a:r>
                    </a:p>
                  </a:txBody>
                  <a:tcPr marT="127000" marB="76200"/>
                </a:tc>
                <a:tc>
                  <a:txBody>
                    <a:bodyPr/>
                    <a:lstStyle/>
                    <a:p>
                      <a:pPr algn="l">
                        <a:defRPr sz="2000"/>
                      </a:pPr>
                      <a:r>
                        <a:rPr/>
                        <a:t>inhibition of the brush border enzymes sucrase and maltase—reduced or delayed glucose uptake</a:t>
                      </a:r>
                    </a:p>
                  </a:txBody>
                  <a:tcPr marT="127000" marB="76200"/>
                </a:tc>
              </a:tr>
              <a:tr h="457200">
                <a:tc>
                  <a:txBody>
                    <a:bodyPr/>
                    <a:lstStyle/>
                    <a:p>
                      <a:pPr algn="l">
                        <a:defRPr sz="2000"/>
                      </a:pPr>
                      <a:r>
                        <a:rPr/>
                        <a:t>tolrestat</a:t>
                      </a:r>
                    </a:p>
                  </a:txBody>
                  <a:tcPr marT="127000" marB="76200"/>
                </a:tc>
                <a:tc>
                  <a:txBody>
                    <a:bodyPr/>
                    <a:lstStyle/>
                    <a:p>
                      <a:pPr algn="l">
                        <a:defRPr sz="2000"/>
                      </a:pPr>
                      <a:r>
                        <a:rPr/>
                        <a:t>aldose reductase inhibitor (withdrawn)</a:t>
                      </a:r>
                    </a:p>
                  </a:txBody>
                  <a:tcPr marT="127000" marB="76200"/>
                </a:tc>
              </a:tr>
              <a:tr h="457200">
                <a:tc>
                  <a:txBody>
                    <a:bodyPr/>
                    <a:lstStyle/>
                    <a:p>
                      <a:pPr algn="l">
                        <a:defRPr sz="2000"/>
                      </a:pPr>
                      <a:r>
                        <a:rPr/>
                        <a:t>metformin</a:t>
                      </a:r>
                    </a:p>
                  </a:txBody>
                  <a:tcPr marT="127000" marB="76200"/>
                </a:tc>
                <a:tc>
                  <a:txBody>
                    <a:bodyPr/>
                    <a:lstStyle/>
                    <a:p>
                      <a:pPr algn="l">
                        <a:defRPr sz="2000"/>
                      </a:pPr>
                      <a:r>
                        <a:rPr/>
                        <a:t>NADH dehydrogenase inhibition ?</a:t>
                      </a:r>
                    </a:p>
                  </a:txBody>
                  <a:tcPr marT="127000" marB="76200"/>
                </a:tc>
              </a:tr>
            </a:tbl>
          </a:graphicData>
        </a:graphic>
      </p:graphicFrame>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Hypothetical mode of action of metformin</a:t>
            </a:r>
          </a:p>
        </p:txBody>
      </p:sp>
      <p:pic>
        <p:nvPicPr>
          <p:cNvPr id="3" name="Picture 2" descr="metformin-slide-pic-2413a.png"/>
          <p:cNvPicPr>
            <a:picLocks noChangeAspect="1"/>
          </p:cNvPicPr>
          <p:nvPr/>
        </p:nvPicPr>
        <p:blipFill>
          <a:blip r:embed="rId2"/>
          <a:stretch>
            <a:fillRect/>
          </a:stretch>
        </p:blipFill>
        <p:spPr>
          <a:xfrm>
            <a:off x="806147" y="1074419"/>
            <a:ext cx="10549225" cy="5440680"/>
          </a:xfrm>
          <a:prstGeom prst="rect">
            <a:avLst/>
          </a:prstGeom>
        </p:spPr>
      </p:pic>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Inhibition of complex I of the respiratory chain by metformin</a:t>
            </a:r>
          </a:p>
        </p:txBody>
      </p:sp>
      <p:pic>
        <p:nvPicPr>
          <p:cNvPr id="3" name="Picture 2" descr="owen-89af5.png"/>
          <p:cNvPicPr>
            <a:picLocks noChangeAspect="1"/>
          </p:cNvPicPr>
          <p:nvPr/>
        </p:nvPicPr>
        <p:blipFill>
          <a:blip r:embed="rId2"/>
          <a:stretch>
            <a:fillRect/>
          </a:stretch>
        </p:blipFill>
        <p:spPr>
          <a:xfrm>
            <a:off x="1736522" y="1074419"/>
            <a:ext cx="8688475" cy="544068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Overview of kidney function</a:t>
            </a:r>
          </a:p>
        </p:txBody>
      </p:sp>
      <p:sp>
        <p:nvSpPr>
          <p:cNvPr id="3" name="Content Placeholder 2"/>
          <p:cNvSpPr>
            <a:spLocks noGrp="1"/>
          </p:cNvSpPr>
          <p:nvPr>
            <p:ph idx="1"/>
          </p:nvPr>
        </p:nvSpPr>
        <p:spPr/>
        <p:txBody>
          <a:bodyPr anchor="ctr"/>
          <a:lstStyle/>
          <a:p>
            <a:pPr algn="l"/>
            <a:r>
              <a:rPr/>
              <a:t>Urine is “distilled” from blood plasma in several stages:</a:t>
            </a:r>
          </a:p>
          <a:p>
            <a:pPr lvl="1" algn="l"/>
            <a:r>
              <a:rPr/>
              <a:t>ultrafiltration: 10-20% of the blood plasma volume that passes through the kidneys is squeezed across a molecular sieve; small solutes are filtrated, macromolecules are retained</a:t>
            </a:r>
          </a:p>
          <a:p>
            <a:pPr lvl="1" algn="l"/>
            <a:r>
              <a:rPr/>
              <a:t>solute reuptake: glucose, amino acids, salts etc. are recovered from the ultrafiltrate through active transport</a:t>
            </a:r>
          </a:p>
          <a:p>
            <a:pPr lvl="1" algn="l"/>
            <a:r>
              <a:rPr/>
              <a:t>water reuptake: driven by osmotic gradient</a:t>
            </a:r>
          </a:p>
          <a:p>
            <a:pPr lvl="1" algn="l"/>
            <a:r>
              <a:rPr/>
              <a:t>solute secretion: some substrates are actively secreted into the nascent urine</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nephron</a:t>
            </a:r>
          </a:p>
        </p:txBody>
      </p:sp>
      <p:pic>
        <p:nvPicPr>
          <p:cNvPr id="3" name="Picture 2" descr="nephron-color-pic-2157a.png"/>
          <p:cNvPicPr>
            <a:picLocks noChangeAspect="1"/>
          </p:cNvPicPr>
          <p:nvPr/>
        </p:nvPicPr>
        <p:blipFill>
          <a:blip r:embed="rId2"/>
          <a:stretch>
            <a:fillRect/>
          </a:stretch>
        </p:blipFill>
        <p:spPr>
          <a:xfrm>
            <a:off x="2835112" y="1074419"/>
            <a:ext cx="6491294" cy="544068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Kidney tissue structure and function: Glomeruli and tubules</a:t>
            </a:r>
          </a:p>
        </p:txBody>
      </p:sp>
      <p:pic>
        <p:nvPicPr>
          <p:cNvPr id="3" name="Picture 2" descr="float-25aaa21c-321cb.jpg"/>
          <p:cNvPicPr>
            <a:picLocks noChangeAspect="1"/>
          </p:cNvPicPr>
          <p:nvPr/>
        </p:nvPicPr>
        <p:blipFill>
          <a:blip r:embed="rId2"/>
          <a:stretch>
            <a:fillRect/>
          </a:stretch>
        </p:blipFill>
        <p:spPr>
          <a:xfrm>
            <a:off x="1303765" y="1074419"/>
            <a:ext cx="9553988" cy="544068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Primary filtration occurs in the glomerulus</a:t>
            </a:r>
          </a:p>
        </p:txBody>
      </p:sp>
      <p:pic>
        <p:nvPicPr>
          <p:cNvPr id="3" name="Picture 2" descr="filtrationsketch-color-2772c.png"/>
          <p:cNvPicPr>
            <a:picLocks noChangeAspect="1"/>
          </p:cNvPicPr>
          <p:nvPr/>
        </p:nvPicPr>
        <p:blipFill>
          <a:blip r:embed="rId2"/>
          <a:stretch>
            <a:fillRect/>
          </a:stretch>
        </p:blipFill>
        <p:spPr>
          <a:xfrm>
            <a:off x="746455" y="1282700"/>
            <a:ext cx="10668610" cy="502412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Reuptake and secretion occur in the tubular segments</a:t>
            </a:r>
          </a:p>
        </p:txBody>
      </p:sp>
      <p:pic>
        <p:nvPicPr>
          <p:cNvPr id="3" name="Picture 2" descr="kidney-selectivity-01b64.png"/>
          <p:cNvPicPr>
            <a:picLocks noChangeAspect="1"/>
          </p:cNvPicPr>
          <p:nvPr/>
        </p:nvPicPr>
        <p:blipFill>
          <a:blip r:embed="rId2"/>
          <a:stretch>
            <a:fillRect/>
          </a:stretch>
        </p:blipFill>
        <p:spPr>
          <a:xfrm>
            <a:off x="908100" y="2047240"/>
            <a:ext cx="10345318" cy="349504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nchor="ctr"/>
          <a:lstStyle/>
          <a:p>
            <a:pPr algn="l"/>
            <a:r>
              <a:rPr/>
              <a:t>The capacity for glucose reuptake is saturated slightly above the physiological plasma concentration range</a:t>
            </a:r>
          </a:p>
        </p:txBody>
      </p:sp>
      <p:pic>
        <p:nvPicPr>
          <p:cNvPr id="3" name="Picture 2" descr="glc-threshold-pic-023cc.png"/>
          <p:cNvPicPr>
            <a:picLocks noChangeAspect="1"/>
          </p:cNvPicPr>
          <p:nvPr/>
        </p:nvPicPr>
        <p:blipFill>
          <a:blip r:embed="rId2"/>
          <a:stretch>
            <a:fillRect/>
          </a:stretch>
        </p:blipFill>
        <p:spPr>
          <a:xfrm>
            <a:off x="1268486" y="1074420"/>
            <a:ext cx="9624545" cy="5440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WPS Presentation</Application>
  <PresentationFormat>Widescreen</PresentationFormat>
  <Paragraphs>0</Paragraphs>
  <Slides>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0</vt:i4>
      </vt:variant>
    </vt:vector>
  </HeadingPairs>
  <TitlesOfParts>
    <vt:vector size="9" baseType="lpstr">
      <vt:lpstr>Arial</vt:lpstr>
      <vt:lpstr>SimSun</vt:lpstr>
      <vt:lpstr>Wingdings</vt:lpstr>
      <vt:lpstr>Calibri</vt:lpstr>
      <vt:lpstr>Constantia</vt:lpstr>
      <vt:lpstr>Arial Unicode MS</vt:lpstr>
      <vt:lpstr>Calibri Light</vt:lpstr>
      <vt:lpstr>Corbel</vt:lpstr>
      <vt:lpstr>Office 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N.</dc:creator>
  <cp:lastModifiedBy>mpalmer</cp:lastModifiedBy>
  <cp:revision>51</cp:revision>
  <dcterms:created xsi:type="dcterms:W3CDTF">2022-03-26T19:36:19Z</dcterms:created>
  <dcterms:modified xsi:type="dcterms:W3CDTF">2022-03-26T19:36:19Z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1033-11.1.0.10920</vt:lpwstr>
  </property>
</Properties>
</file>