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Cholesterol metabolism</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UV-dependent synthesis of cholecalciferol</a:t>
            </a:r>
          </a:p>
        </p:txBody>
      </p:sp>
      <p:pic>
        <p:nvPicPr>
          <p:cNvPr id="3" name="Picture 2" descr="cholecalciferolsimplepic-d80d6.png"/>
          <p:cNvPicPr>
            <a:picLocks noChangeAspect="1"/>
          </p:cNvPicPr>
          <p:nvPr/>
        </p:nvPicPr>
        <p:blipFill>
          <a:blip r:embed="rId2"/>
          <a:stretch>
            <a:fillRect/>
          </a:stretch>
        </p:blipFill>
        <p:spPr>
          <a:xfrm>
            <a:off x="182880" y="1309380"/>
            <a:ext cx="11795759" cy="4970759"/>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Sterol metabolism occurs in the smooth endoplasmic reticulum</a:t>
            </a:r>
          </a:p>
        </p:txBody>
      </p:sp>
      <p:pic>
        <p:nvPicPr>
          <p:cNvPr id="3" name="Picture 2" descr="float-6f761d9c-0546f.jpg"/>
          <p:cNvPicPr>
            <a:picLocks noChangeAspect="1"/>
          </p:cNvPicPr>
          <p:nvPr/>
        </p:nvPicPr>
        <p:blipFill>
          <a:blip r:embed="rId2"/>
          <a:stretch>
            <a:fillRect/>
          </a:stretch>
        </p:blipFill>
        <p:spPr>
          <a:xfrm>
            <a:off x="2821395" y="1074419"/>
            <a:ext cx="6518729" cy="544068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Transcriptional regulation of cholesterol synthesis starts in the endoplasmic reticulum</a:t>
            </a:r>
          </a:p>
        </p:txBody>
      </p:sp>
      <p:pic>
        <p:nvPicPr>
          <p:cNvPr id="3" name="Picture 2" descr="srebp-insig-f83a1.png"/>
          <p:cNvPicPr>
            <a:picLocks noChangeAspect="1"/>
          </p:cNvPicPr>
          <p:nvPr/>
        </p:nvPicPr>
        <p:blipFill>
          <a:blip r:embed="rId2"/>
          <a:stretch>
            <a:fillRect/>
          </a:stretch>
        </p:blipFill>
        <p:spPr>
          <a:xfrm>
            <a:off x="1410380" y="1074419"/>
            <a:ext cx="9340759" cy="544068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When cholesterol is low, SREBP is sorted to the Golgi apparatus</a:t>
            </a:r>
          </a:p>
        </p:txBody>
      </p:sp>
      <p:pic>
        <p:nvPicPr>
          <p:cNvPr id="3" name="Picture 2" descr="srebp-insig-low-9dcad.png"/>
          <p:cNvPicPr>
            <a:picLocks noChangeAspect="1"/>
          </p:cNvPicPr>
          <p:nvPr/>
        </p:nvPicPr>
        <p:blipFill>
          <a:blip r:embed="rId2"/>
          <a:stretch>
            <a:fillRect/>
          </a:stretch>
        </p:blipFill>
        <p:spPr>
          <a:xfrm>
            <a:off x="2123320" y="1074419"/>
            <a:ext cx="7914879" cy="544068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Proteolytic cleavage in the Golgi releases SREBP</a:t>
            </a:r>
          </a:p>
        </p:txBody>
      </p:sp>
      <p:pic>
        <p:nvPicPr>
          <p:cNvPr id="3" name="Picture 2" descr="srebp-cleavage-insig-22ac5.png"/>
          <p:cNvPicPr>
            <a:picLocks noChangeAspect="1"/>
          </p:cNvPicPr>
          <p:nvPr/>
        </p:nvPicPr>
        <p:blipFill>
          <a:blip r:embed="rId2"/>
          <a:stretch>
            <a:fillRect/>
          </a:stretch>
        </p:blipFill>
        <p:spPr>
          <a:xfrm>
            <a:off x="2004934" y="1074419"/>
            <a:ext cx="8151650" cy="544068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Lipoprotein structure</a:t>
            </a:r>
          </a:p>
        </p:txBody>
      </p:sp>
      <p:pic>
        <p:nvPicPr>
          <p:cNvPr id="3" name="Picture 2" descr="chylomicron-pic-9346e.png"/>
          <p:cNvPicPr>
            <a:picLocks noChangeAspect="1"/>
          </p:cNvPicPr>
          <p:nvPr/>
        </p:nvPicPr>
        <p:blipFill>
          <a:blip r:embed="rId2"/>
          <a:stretch>
            <a:fillRect/>
          </a:stretch>
        </p:blipFill>
        <p:spPr>
          <a:xfrm>
            <a:off x="2585309" y="1074419"/>
            <a:ext cx="6990901" cy="544068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Classification of plasma lipoproteins</a:t>
            </a:r>
          </a:p>
        </p:txBody>
      </p:sp>
      <p:graphicFrame>
        <p:nvGraphicFramePr>
          <p:cNvPr id="3" name="Table 2"/>
          <p:cNvGraphicFramePr>
            <a:graphicFrameLocks noGrp="1"/>
          </p:cNvGraphicFramePr>
          <p:nvPr/>
        </p:nvGraphicFramePr>
        <p:xfrm>
          <a:off x="182880" y="2389461"/>
          <a:ext cx="11795757" cy="2286000"/>
        </p:xfrm>
        <a:graphic>
          <a:graphicData uri="http://schemas.openxmlformats.org/drawingml/2006/table">
            <a:tbl>
              <a:tblPr firstRow="1">
                <a:tableStyleId>{5C22544A-7EE6-4342-B048-85BDC9FD1C3A}</a:tableStyleId>
              </a:tblPr>
              <a:tblGrid>
                <a:gridCol w="2057586"/>
                <a:gridCol w="2456211"/>
                <a:gridCol w="2224416"/>
                <a:gridCol w="2516719"/>
                <a:gridCol w="2540825"/>
              </a:tblGrid>
              <a:tr h="457200">
                <a:tc>
                  <a:txBody>
                    <a:bodyPr/>
                    <a:lstStyle/>
                    <a:p>
                      <a:pPr algn="l">
                        <a:defRPr sz="2000"/>
                      </a:pPr>
                      <a:r>
                        <a:rPr/>
                        <a:t/>
                      </a:r>
                    </a:p>
                  </a:txBody>
                  <a:tcPr marT="127000" marB="76200"/>
                </a:tc>
                <a:tc>
                  <a:txBody>
                    <a:bodyPr/>
                    <a:lstStyle/>
                    <a:p>
                      <a:pPr algn="l">
                        <a:defRPr sz="2000"/>
                      </a:pPr>
                      <a:r>
                        <a:rPr/>
                        <a:t>Chylomicrons</a:t>
                      </a:r>
                    </a:p>
                  </a:txBody>
                  <a:tcPr marT="127000" marB="76200"/>
                </a:tc>
                <a:tc>
                  <a:txBody>
                    <a:bodyPr/>
                    <a:lstStyle/>
                    <a:p>
                      <a:pPr algn="l">
                        <a:defRPr sz="2000"/>
                      </a:pPr>
                      <a:r>
                        <a:rPr/>
                        <a:t>VLDL</a:t>
                      </a:r>
                    </a:p>
                  </a:txBody>
                  <a:tcPr marT="127000" marB="76200"/>
                </a:tc>
                <a:tc>
                  <a:txBody>
                    <a:bodyPr/>
                    <a:lstStyle/>
                    <a:p>
                      <a:pPr algn="l">
                        <a:defRPr sz="2000"/>
                      </a:pPr>
                      <a:r>
                        <a:rPr/>
                        <a:t>LDL</a:t>
                      </a:r>
                    </a:p>
                  </a:txBody>
                  <a:tcPr marT="127000" marB="76200"/>
                </a:tc>
                <a:tc>
                  <a:txBody>
                    <a:bodyPr/>
                    <a:lstStyle/>
                    <a:p>
                      <a:pPr algn="l">
                        <a:defRPr sz="2000"/>
                      </a:pPr>
                      <a:r>
                        <a:rPr/>
                        <a:t>HDL</a:t>
                      </a:r>
                    </a:p>
                  </a:txBody>
                  <a:tcPr marT="127000" marB="76200"/>
                </a:tc>
              </a:tr>
              <a:tr h="457200">
                <a:tc>
                  <a:txBody>
                    <a:bodyPr/>
                    <a:lstStyle/>
                    <a:p>
                      <a:pPr algn="l">
                        <a:defRPr sz="2000"/>
                      </a:pPr>
                      <a:r>
                        <a:rPr/>
                        <a:t>Density (g/ml)</a:t>
                      </a:r>
                    </a:p>
                  </a:txBody>
                  <a:tcPr marT="127000" marB="76200"/>
                </a:tc>
                <a:tc>
                  <a:txBody>
                    <a:bodyPr/>
                    <a:lstStyle/>
                    <a:p>
                      <a:pPr algn="l">
                        <a:defRPr sz="2000"/>
                      </a:pPr>
                      <a:r>
                        <a:rPr/>
                        <a:t>0.95</a:t>
                      </a:r>
                    </a:p>
                  </a:txBody>
                  <a:tcPr marT="127000" marB="76200"/>
                </a:tc>
                <a:tc>
                  <a:txBody>
                    <a:bodyPr/>
                    <a:lstStyle/>
                    <a:p>
                      <a:pPr algn="l">
                        <a:defRPr sz="2000"/>
                      </a:pPr>
                      <a:r>
                        <a:rPr/>
                        <a:t>0.95–1.0</a:t>
                      </a:r>
                    </a:p>
                  </a:txBody>
                  <a:tcPr marT="127000" marB="76200"/>
                </a:tc>
                <a:tc>
                  <a:txBody>
                    <a:bodyPr/>
                    <a:lstStyle/>
                    <a:p>
                      <a:pPr algn="l">
                        <a:defRPr sz="2000"/>
                      </a:pPr>
                      <a:r>
                        <a:rPr/>
                        <a:t>1.02–1.06</a:t>
                      </a:r>
                    </a:p>
                  </a:txBody>
                  <a:tcPr marT="127000" marB="76200"/>
                </a:tc>
                <a:tc>
                  <a:txBody>
                    <a:bodyPr/>
                    <a:lstStyle/>
                    <a:p>
                      <a:pPr algn="l">
                        <a:defRPr sz="2000"/>
                      </a:pPr>
                      <a:r>
                        <a:rPr/>
                        <a:t>1.06–1.12</a:t>
                      </a:r>
                    </a:p>
                  </a:txBody>
                  <a:tcPr marT="127000" marB="76200"/>
                </a:tc>
              </a:tr>
              <a:tr h="457200">
                <a:tc>
                  <a:txBody>
                    <a:bodyPr/>
                    <a:lstStyle/>
                    <a:p>
                      <a:pPr algn="l">
                        <a:defRPr sz="2000"/>
                      </a:pPr>
                      <a:r>
                        <a:rPr/>
                        <a:t>Origin</a:t>
                      </a:r>
                    </a:p>
                  </a:txBody>
                  <a:tcPr marT="127000" marB="76200"/>
                </a:tc>
                <a:tc>
                  <a:txBody>
                    <a:bodyPr/>
                    <a:lstStyle/>
                    <a:p>
                      <a:pPr algn="l">
                        <a:defRPr sz="2000"/>
                      </a:pPr>
                      <a:r>
                        <a:rPr/>
                        <a:t>small intestine</a:t>
                      </a:r>
                    </a:p>
                  </a:txBody>
                  <a:tcPr marT="127000" marB="76200"/>
                </a:tc>
                <a:tc>
                  <a:txBody>
                    <a:bodyPr/>
                    <a:lstStyle/>
                    <a:p>
                      <a:pPr algn="l">
                        <a:defRPr sz="2000"/>
                      </a:pPr>
                      <a:r>
                        <a:rPr/>
                        <a:t>liver</a:t>
                      </a:r>
                    </a:p>
                  </a:txBody>
                  <a:tcPr marT="127000" marB="76200"/>
                </a:tc>
                <a:tc>
                  <a:txBody>
                    <a:bodyPr/>
                    <a:lstStyle/>
                    <a:p>
                      <a:pPr algn="l">
                        <a:defRPr sz="2000"/>
                      </a:pPr>
                      <a:r>
                        <a:rPr/>
                        <a:t>liver</a:t>
                      </a:r>
                    </a:p>
                  </a:txBody>
                  <a:tcPr marT="127000" marB="76200"/>
                </a:tc>
                <a:tc>
                  <a:txBody>
                    <a:bodyPr/>
                    <a:lstStyle/>
                    <a:p>
                      <a:pPr algn="l">
                        <a:defRPr sz="2000"/>
                      </a:pPr>
                      <a:r>
                        <a:rPr/>
                        <a:t>liver</a:t>
                      </a:r>
                    </a:p>
                  </a:txBody>
                  <a:tcPr marT="127000" marB="76200"/>
                </a:tc>
              </a:tr>
              <a:tr h="457200">
                <a:tc>
                  <a:txBody>
                    <a:bodyPr/>
                    <a:lstStyle/>
                    <a:p>
                      <a:pPr algn="l">
                        <a:defRPr sz="2000"/>
                      </a:pPr>
                      <a:r>
                        <a:rPr/>
                        <a:t>Function</a:t>
                      </a:r>
                    </a:p>
                  </a:txBody>
                  <a:tcPr marT="127000" marB="76200"/>
                </a:tc>
                <a:tc>
                  <a:txBody>
                    <a:bodyPr/>
                    <a:lstStyle/>
                    <a:p>
                      <a:pPr algn="l">
                        <a:defRPr sz="2000"/>
                      </a:pPr>
                      <a:r>
                        <a:rPr/>
                        <a:t>distribute dietary TAG and cholesterol</a:t>
                      </a:r>
                    </a:p>
                  </a:txBody>
                  <a:tcPr marT="127000" marB="76200"/>
                </a:tc>
                <a:tc>
                  <a:txBody>
                    <a:bodyPr/>
                    <a:lstStyle/>
                    <a:p>
                      <a:pPr algn="l">
                        <a:defRPr sz="2000"/>
                      </a:pPr>
                      <a:r>
                        <a:rPr/>
                        <a:t>distribute TAG from liver</a:t>
                      </a:r>
                    </a:p>
                  </a:txBody>
                  <a:tcPr marT="127000" marB="76200"/>
                </a:tc>
                <a:tc>
                  <a:txBody>
                    <a:bodyPr/>
                    <a:lstStyle/>
                    <a:p>
                      <a:pPr algn="l">
                        <a:defRPr sz="2000"/>
                      </a:pPr>
                      <a:r>
                        <a:rPr/>
                        <a:t>distribute cholesterol from liver</a:t>
                      </a:r>
                    </a:p>
                  </a:txBody>
                  <a:tcPr marT="127000" marB="76200"/>
                </a:tc>
                <a:tc>
                  <a:txBody>
                    <a:bodyPr/>
                    <a:lstStyle/>
                    <a:p>
                      <a:pPr algn="l">
                        <a:defRPr sz="2000"/>
                      </a:pPr>
                      <a:r>
                        <a:rPr/>
                        <a:t>return excess cholesterol to liver</a:t>
                      </a:r>
                    </a:p>
                  </a:txBody>
                  <a:tcPr marT="127000" marB="76200"/>
                </a:tc>
              </a:tr>
              <a:tr h="457200">
                <a:tc>
                  <a:txBody>
                    <a:bodyPr/>
                    <a:lstStyle/>
                    <a:p>
                      <a:pPr algn="l">
                        <a:defRPr sz="2000"/>
                      </a:pPr>
                      <a:r>
                        <a:rPr/>
                        <a:t>Predominant lipid species</a:t>
                      </a:r>
                    </a:p>
                  </a:txBody>
                  <a:tcPr marT="127000" marB="76200"/>
                </a:tc>
                <a:tc>
                  <a:txBody>
                    <a:bodyPr/>
                    <a:lstStyle/>
                    <a:p>
                      <a:pPr algn="l">
                        <a:defRPr sz="2000"/>
                      </a:pPr>
                      <a:r>
                        <a:rPr/>
                        <a:t>TAG</a:t>
                      </a:r>
                    </a:p>
                  </a:txBody>
                  <a:tcPr marT="127000" marB="76200"/>
                </a:tc>
                <a:tc>
                  <a:txBody>
                    <a:bodyPr/>
                    <a:lstStyle/>
                    <a:p>
                      <a:pPr algn="l">
                        <a:defRPr sz="2000"/>
                      </a:pPr>
                      <a:r>
                        <a:rPr/>
                        <a:t>TAG</a:t>
                      </a:r>
                    </a:p>
                  </a:txBody>
                  <a:tcPr marT="127000" marB="76200"/>
                </a:tc>
                <a:tc>
                  <a:txBody>
                    <a:bodyPr/>
                    <a:lstStyle/>
                    <a:p>
                      <a:pPr algn="l">
                        <a:defRPr sz="2000"/>
                      </a:pPr>
                      <a:r>
                        <a:rPr/>
                        <a:t>cholesterol</a:t>
                      </a:r>
                    </a:p>
                  </a:txBody>
                  <a:tcPr marT="127000" marB="76200"/>
                </a:tc>
                <a:tc>
                  <a:txBody>
                    <a:bodyPr/>
                    <a:lstStyle/>
                    <a:p>
                      <a:pPr algn="l">
                        <a:defRPr sz="2000"/>
                      </a:pPr>
                      <a:r>
                        <a:rPr/>
                        <a:t>phospholipids, cholesterol</a:t>
                      </a:r>
                    </a:p>
                  </a:txBody>
                  <a:tcPr marT="127000" marB="76200"/>
                </a:tc>
              </a:tr>
            </a:tbl>
          </a:graphicData>
        </a:graphic>
      </p:graphicFrame>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Two membrane proteins control the uptake of sterols from the intestine</a:t>
            </a:r>
          </a:p>
        </p:txBody>
      </p:sp>
      <p:pic>
        <p:nvPicPr>
          <p:cNvPr id="3" name="Picture 2" descr="cholesterol-resorption-b3f81.png"/>
          <p:cNvPicPr>
            <a:picLocks noChangeAspect="1"/>
          </p:cNvPicPr>
          <p:nvPr/>
        </p:nvPicPr>
        <p:blipFill>
          <a:blip r:embed="rId2"/>
          <a:stretch>
            <a:fillRect/>
          </a:stretch>
        </p:blipFill>
        <p:spPr>
          <a:xfrm>
            <a:off x="817583" y="1074420"/>
            <a:ext cx="10526352" cy="544067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Plant sterol structures</a:t>
            </a:r>
          </a:p>
        </p:txBody>
      </p:sp>
      <p:pic>
        <p:nvPicPr>
          <p:cNvPr id="3" name="Picture 2" descr="plantsterolpic-32e2e.png"/>
          <p:cNvPicPr>
            <a:picLocks noChangeAspect="1"/>
          </p:cNvPicPr>
          <p:nvPr/>
        </p:nvPicPr>
        <p:blipFill>
          <a:blip r:embed="rId2"/>
          <a:stretch>
            <a:fillRect/>
          </a:stretch>
        </p:blipFill>
        <p:spPr>
          <a:xfrm>
            <a:off x="2402154" y="1074419"/>
            <a:ext cx="7357212" cy="544068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Structures of ABC transporters in the inward-open and outward-open conformations</a:t>
            </a:r>
          </a:p>
        </p:txBody>
      </p:sp>
      <p:pic>
        <p:nvPicPr>
          <p:cNvPr id="3" name="Picture 2" descr="abc-left-pic-43b53.jpg"/>
          <p:cNvPicPr>
            <a:picLocks noChangeAspect="1"/>
          </p:cNvPicPr>
          <p:nvPr/>
        </p:nvPicPr>
        <p:blipFill>
          <a:blip r:embed="rId2"/>
          <a:stretch>
            <a:fillRect/>
          </a:stretch>
        </p:blipFill>
        <p:spPr>
          <a:xfrm>
            <a:off x="2557428" y="1074419"/>
            <a:ext cx="7046664" cy="544068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Biological significance of cholesterol</a:t>
            </a:r>
          </a:p>
        </p:txBody>
      </p:sp>
      <p:sp>
        <p:nvSpPr>
          <p:cNvPr id="3" name="Content Placeholder 2"/>
          <p:cNvSpPr>
            <a:spLocks noGrp="1"/>
          </p:cNvSpPr>
          <p:nvPr>
            <p:ph idx="1"/>
          </p:nvPr>
        </p:nvSpPr>
        <p:spPr/>
        <p:txBody>
          <a:bodyPr anchor="ctr"/>
          <a:lstStyle/>
          <a:p>
            <a:pPr lvl="2" algn="l"/>
            <a:r>
              <a:rPr/>
              <a:t>Cholesterol is an essential lipid constituent of cell membranes</a:t>
            </a:r>
          </a:p>
          <a:p>
            <a:pPr lvl="2" algn="l"/>
            <a:r>
              <a:rPr/>
              <a:t>Cholesterol is a precursor of steroid hormones and of bile acids</a:t>
            </a:r>
          </a:p>
          <a:p>
            <a:pPr lvl="2" algn="l"/>
            <a:r>
              <a:rPr/>
              <a:t>Intermediates of cholesterol biosynthesis are required to make vitamin D and for posttranslational modification of membrane proteins</a:t>
            </a:r>
          </a:p>
          <a:p>
            <a:pPr lvl="2" algn="l"/>
            <a:r>
              <a:rPr/>
              <a:t>High plasma cholesterol promotes atherosclerosis</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ABC transporters induce substrate “flip-flop” across the membrane</a:t>
            </a:r>
          </a:p>
        </p:txBody>
      </p:sp>
      <p:pic>
        <p:nvPicPr>
          <p:cNvPr id="3" name="Picture 2" descr="abcsketch-b884e.png"/>
          <p:cNvPicPr>
            <a:picLocks noChangeAspect="1"/>
          </p:cNvPicPr>
          <p:nvPr/>
        </p:nvPicPr>
        <p:blipFill>
          <a:blip r:embed="rId2"/>
          <a:stretch>
            <a:fillRect/>
          </a:stretch>
        </p:blipFill>
        <p:spPr>
          <a:xfrm>
            <a:off x="706909" y="1074419"/>
            <a:ext cx="10747702" cy="544068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Transport of cholesterol between the liver and peripheral tissues</a:t>
            </a:r>
          </a:p>
        </p:txBody>
      </p:sp>
      <p:pic>
        <p:nvPicPr>
          <p:cNvPr id="3" name="Picture 2" descr="lp-transport-pic-70f41.png"/>
          <p:cNvPicPr>
            <a:picLocks noChangeAspect="1"/>
          </p:cNvPicPr>
          <p:nvPr/>
        </p:nvPicPr>
        <p:blipFill>
          <a:blip r:embed="rId2"/>
          <a:stretch>
            <a:fillRect/>
          </a:stretch>
        </p:blipFill>
        <p:spPr>
          <a:xfrm>
            <a:off x="1551722" y="1074419"/>
            <a:ext cx="9058076" cy="544068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Stages of cholesterol transport</a:t>
            </a:r>
          </a:p>
        </p:txBody>
      </p:sp>
      <p:sp>
        <p:nvSpPr>
          <p:cNvPr id="3" name="Content Placeholder 2"/>
          <p:cNvSpPr>
            <a:spLocks noGrp="1"/>
          </p:cNvSpPr>
          <p:nvPr>
            <p:ph idx="1"/>
          </p:nvPr>
        </p:nvSpPr>
        <p:spPr/>
        <p:txBody>
          <a:bodyPr anchor="ctr"/>
          <a:lstStyle/>
          <a:p>
            <a:pPr algn="l"/>
            <a:r>
              <a:rPr/>
              <a:t>Dietary cholesterol</a:t>
            </a:r>
          </a:p>
          <a:p>
            <a:pPr lvl="2" algn="l"/>
            <a:r>
              <a:rPr/>
              <a:t>Packaged into chylomicrons, which turn into chylomicron remnants through triacylglycerol extraction by lipoprotein lipase</a:t>
            </a:r>
          </a:p>
          <a:p>
            <a:pPr lvl="2" algn="l"/>
            <a:r>
              <a:rPr/>
              <a:t>Chylomicron remnants are taken up by the liver</a:t>
            </a:r>
          </a:p>
          <a:p>
            <a:pPr algn="l"/>
            <a:r>
              <a:rPr/>
              <a:t>Liver cholesterol (from diet, or endogenously synthesized)</a:t>
            </a:r>
          </a:p>
          <a:p>
            <a:pPr lvl="2" algn="l"/>
            <a:r>
              <a:rPr/>
              <a:t>Packaged into VLDL</a:t>
            </a:r>
          </a:p>
          <a:p>
            <a:pPr lvl="2" algn="l"/>
            <a:r>
              <a:rPr/>
              <a:t>Lipoprotein lipase turns VLDL into IDL and then LDL</a:t>
            </a:r>
          </a:p>
          <a:p>
            <a:pPr lvl="2" algn="l"/>
            <a:r>
              <a:rPr/>
              <a:t>LDL is taken up through receptor-mediated endocytosis in peripheral tissues</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Cholesterol transport (ctd.)</a:t>
            </a:r>
          </a:p>
        </p:txBody>
      </p:sp>
      <p:sp>
        <p:nvSpPr>
          <p:cNvPr id="3" name="Content Placeholder 2"/>
          <p:cNvSpPr>
            <a:spLocks noGrp="1"/>
          </p:cNvSpPr>
          <p:nvPr>
            <p:ph idx="1"/>
          </p:nvPr>
        </p:nvSpPr>
        <p:spPr/>
        <p:txBody>
          <a:bodyPr anchor="ctr"/>
          <a:lstStyle/>
          <a:p>
            <a:pPr algn="l"/>
            <a:r>
              <a:rPr/>
              <a:t>Cholesterol in peripheral tissues</a:t>
            </a:r>
          </a:p>
          <a:p>
            <a:pPr lvl="2" algn="l"/>
            <a:r>
              <a:rPr/>
              <a:t>HDL is produced in liver and intestines as an empty carrier for cholesterol (containing mainly phospholipid and apo A-1)</a:t>
            </a:r>
          </a:p>
          <a:p>
            <a:pPr lvl="2" algn="l"/>
            <a:r>
              <a:rPr/>
              <a:t>HDL binds to cells in periphery (including in vascular lesions) and takes up surplus cholesterol</a:t>
            </a:r>
          </a:p>
          <a:p>
            <a:pPr lvl="2" algn="l"/>
            <a:r>
              <a:rPr/>
              <a:t>Cholesterol-laden HDL is taken up into the liver by endocytosis, cholesterol is recycled</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lecithin-cholesterol acyltransferase (LCAT) reaction</a:t>
            </a:r>
          </a:p>
        </p:txBody>
      </p:sp>
      <p:pic>
        <p:nvPicPr>
          <p:cNvPr id="3" name="Picture 2" descr="lcat-reaction-pic-5f67c.png"/>
          <p:cNvPicPr>
            <a:picLocks noChangeAspect="1"/>
          </p:cNvPicPr>
          <p:nvPr/>
        </p:nvPicPr>
        <p:blipFill>
          <a:blip r:embed="rId2"/>
          <a:stretch>
            <a:fillRect/>
          </a:stretch>
        </p:blipFill>
        <p:spPr>
          <a:xfrm>
            <a:off x="2122787" y="1074419"/>
            <a:ext cx="7915944" cy="544068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Cholesterol esters can be stored inside lipoprotein particles</a:t>
            </a:r>
          </a:p>
        </p:txBody>
      </p:sp>
      <p:pic>
        <p:nvPicPr>
          <p:cNvPr id="3" name="Picture 2" descr="lcat-sketch-71b96.png"/>
          <p:cNvPicPr>
            <a:picLocks noChangeAspect="1"/>
          </p:cNvPicPr>
          <p:nvPr/>
        </p:nvPicPr>
        <p:blipFill>
          <a:blip r:embed="rId2"/>
          <a:stretch>
            <a:fillRect/>
          </a:stretch>
        </p:blipFill>
        <p:spPr>
          <a:xfrm>
            <a:off x="3432550" y="1074419"/>
            <a:ext cx="5296420" cy="544068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Bile acids are derived from cholesterol</a:t>
            </a:r>
          </a:p>
        </p:txBody>
      </p:sp>
      <p:pic>
        <p:nvPicPr>
          <p:cNvPr id="3" name="Picture 2" descr="bile-acids-pic-660a3.png"/>
          <p:cNvPicPr>
            <a:picLocks noChangeAspect="1"/>
          </p:cNvPicPr>
          <p:nvPr/>
        </p:nvPicPr>
        <p:blipFill>
          <a:blip r:embed="rId2"/>
          <a:stretch>
            <a:fillRect/>
          </a:stretch>
        </p:blipFill>
        <p:spPr>
          <a:xfrm>
            <a:off x="707135" y="1898700"/>
            <a:ext cx="10747247" cy="379211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Bile acids undergo enterohepatic cycling</a:t>
            </a:r>
          </a:p>
        </p:txBody>
      </p:sp>
      <p:pic>
        <p:nvPicPr>
          <p:cNvPr id="3" name="Picture 2" descr="bile-acid-circulation-1d13f.png"/>
          <p:cNvPicPr>
            <a:picLocks noChangeAspect="1"/>
          </p:cNvPicPr>
          <p:nvPr/>
        </p:nvPicPr>
        <p:blipFill>
          <a:blip r:embed="rId2"/>
          <a:stretch>
            <a:fillRect/>
          </a:stretch>
        </p:blipFill>
        <p:spPr>
          <a:xfrm>
            <a:off x="2501365" y="1074419"/>
            <a:ext cx="7158789" cy="544068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Bile acid cycling involves multiple transport proteins</a:t>
            </a:r>
          </a:p>
        </p:txBody>
      </p:sp>
      <p:pic>
        <p:nvPicPr>
          <p:cNvPr id="3" name="Picture 2" descr="bile-acid-transporters-41681.png"/>
          <p:cNvPicPr>
            <a:picLocks noChangeAspect="1"/>
          </p:cNvPicPr>
          <p:nvPr/>
        </p:nvPicPr>
        <p:blipFill>
          <a:blip r:embed="rId2"/>
          <a:stretch>
            <a:fillRect/>
          </a:stretch>
        </p:blipFill>
        <p:spPr>
          <a:xfrm>
            <a:off x="2093672" y="1074419"/>
            <a:ext cx="7974175" cy="544068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deficient ABCC2 transporter causes Dubin-Johnson syndrome</a:t>
            </a:r>
          </a:p>
        </p:txBody>
      </p:sp>
      <p:sp>
        <p:nvSpPr>
          <p:cNvPr id="3" name="Content Placeholder 2"/>
          <p:cNvSpPr>
            <a:spLocks noGrp="1"/>
          </p:cNvSpPr>
          <p:nvPr>
            <p:ph idx="1"/>
          </p:nvPr>
        </p:nvSpPr>
        <p:spPr/>
        <p:txBody>
          <a:bodyPr anchor="ctr"/>
          <a:lstStyle/>
          <a:p>
            <a:pPr lvl="2" algn="l"/>
            <a:r>
              <a:rPr/>
              <a:t>impaired excretion of bile acids → cholesterol precipitates in the bile → bile stones</a:t>
            </a:r>
          </a:p>
          <a:p>
            <a:pPr lvl="2" algn="l"/>
            <a:r>
              <a:rPr/>
              <a:t>impaired excretion of bilirubin → jaundice</a:t>
            </a:r>
          </a:p>
          <a:p>
            <a:pPr lvl="2" algn="l"/>
            <a:r>
              <a:rPr/>
              <a:t>impaired excretion of many drugs → potential drug toxicity</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Processes that determine the cholesterol balance</a:t>
            </a:r>
          </a:p>
        </p:txBody>
      </p:sp>
      <p:sp>
        <p:nvSpPr>
          <p:cNvPr id="3" name="Content Placeholder 2"/>
          <p:cNvSpPr>
            <a:spLocks noGrp="1"/>
          </p:cNvSpPr>
          <p:nvPr>
            <p:ph idx="1"/>
          </p:nvPr>
        </p:nvSpPr>
        <p:spPr/>
        <p:txBody>
          <a:bodyPr anchor="ctr"/>
          <a:lstStyle/>
          <a:p>
            <a:pPr lvl="2" algn="l"/>
            <a:r>
              <a:rPr/>
              <a:t>intestinal uptake of dietary cholesterol</a:t>
            </a:r>
          </a:p>
          <a:p>
            <a:pPr lvl="2" algn="l"/>
            <a:r>
              <a:rPr i="1"/>
              <a:t>de novo</a:t>
            </a:r>
            <a:r>
              <a:rPr/>
              <a:t> cholesterol synthesis</a:t>
            </a:r>
          </a:p>
          <a:p>
            <a:pPr lvl="2" algn="l"/>
            <a:r>
              <a:rPr/>
              <a:t>synthesis of steroid hormones from cholesterol</a:t>
            </a:r>
          </a:p>
          <a:p>
            <a:pPr lvl="2" algn="l"/>
            <a:r>
              <a:rPr/>
              <a:t>synthesis of bile acids from cholesterol, and their biliary secretion</a:t>
            </a:r>
          </a:p>
          <a:p>
            <a:pPr lvl="2" algn="l"/>
            <a:r>
              <a:rPr/>
              <a:t>biliary secretion of surplus cholesterol in unmodified form</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Is atherosclerosis a metabolic disease?</a:t>
            </a:r>
          </a:p>
        </p:txBody>
      </p:sp>
      <p:sp>
        <p:nvSpPr>
          <p:cNvPr id="3" name="Content Placeholder 2"/>
          <p:cNvSpPr>
            <a:spLocks noGrp="1"/>
          </p:cNvSpPr>
          <p:nvPr>
            <p:ph idx="1"/>
          </p:nvPr>
        </p:nvSpPr>
        <p:spPr/>
        <p:txBody>
          <a:bodyPr anchor="ctr"/>
          <a:lstStyle/>
          <a:p>
            <a:pPr lvl="1" algn="l"/>
            <a:r>
              <a:rPr/>
              <a:t>… it is important to remember that the best documented initiating factor is still hypercholesterolemia … additional factors should be considered in the context of how they relate to the processes initiated by hypercholesterolemia.</a:t>
            </a:r>
          </a:p>
          <a:p>
            <a:pPr lvl="2" algn="l"/>
            <a:r>
              <a:rPr/>
              <a:t>Daniel Steinberg, “Atherogenesis in perspective: Hypercholesterolemia and inflammation as partners in crime”, </a:t>
            </a:r>
            <a:r>
              <a:rPr/>
              <a:t>Nature Medicine</a:t>
            </a:r>
            <a:r>
              <a:rPr/>
              <a:t> 8:1211 (2002).</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Macroscopic appearance of atherosclerotic lesions</a:t>
            </a:r>
          </a:p>
        </p:txBody>
      </p:sp>
      <p:pic>
        <p:nvPicPr>
          <p:cNvPr id="3" name="Picture 2" descr="artery-lesions-sketch-3dc01.png"/>
          <p:cNvPicPr>
            <a:picLocks noChangeAspect="1"/>
          </p:cNvPicPr>
          <p:nvPr/>
        </p:nvPicPr>
        <p:blipFill>
          <a:blip r:embed="rId2"/>
          <a:stretch>
            <a:fillRect/>
          </a:stretch>
        </p:blipFill>
        <p:spPr>
          <a:xfrm>
            <a:off x="200355" y="1955495"/>
            <a:ext cx="11760808" cy="3678529"/>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Microscopic appearance of atherosclerotic lesions</a:t>
            </a:r>
          </a:p>
        </p:txBody>
      </p:sp>
      <p:pic>
        <p:nvPicPr>
          <p:cNvPr id="3" name="Picture 2" descr="sclerosis-pic-76fcc.jpg"/>
          <p:cNvPicPr>
            <a:picLocks noChangeAspect="1"/>
          </p:cNvPicPr>
          <p:nvPr/>
        </p:nvPicPr>
        <p:blipFill>
          <a:blip r:embed="rId2"/>
          <a:stretch>
            <a:fillRect/>
          </a:stretch>
        </p:blipFill>
        <p:spPr>
          <a:xfrm>
            <a:off x="2324955" y="1074419"/>
            <a:ext cx="7511610" cy="544068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Development of an atherosclerotic lesion</a:t>
            </a:r>
          </a:p>
        </p:txBody>
      </p:sp>
      <p:pic>
        <p:nvPicPr>
          <p:cNvPr id="3" name="Picture 2" descr="pathogenesis-color-pic-8ac83.png"/>
          <p:cNvPicPr>
            <a:picLocks noChangeAspect="1"/>
          </p:cNvPicPr>
          <p:nvPr/>
        </p:nvPicPr>
        <p:blipFill>
          <a:blip r:embed="rId2"/>
          <a:stretch>
            <a:fillRect/>
          </a:stretch>
        </p:blipFill>
        <p:spPr>
          <a:xfrm>
            <a:off x="1094022" y="1074419"/>
            <a:ext cx="9973476" cy="544068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Metabolic aspects of atherosclerosis</a:t>
            </a:r>
          </a:p>
        </p:txBody>
      </p:sp>
      <p:sp>
        <p:nvSpPr>
          <p:cNvPr id="3" name="Content Placeholder 2"/>
          <p:cNvSpPr>
            <a:spLocks noGrp="1"/>
          </p:cNvSpPr>
          <p:nvPr>
            <p:ph idx="1"/>
          </p:nvPr>
        </p:nvSpPr>
        <p:spPr/>
        <p:txBody>
          <a:bodyPr anchor="ctr"/>
          <a:lstStyle/>
          <a:p>
            <a:pPr lvl="2" algn="l"/>
            <a:r>
              <a:rPr/>
              <a:t>cholesterol uptake, synthesis and degradation</a:t>
            </a:r>
          </a:p>
          <a:p>
            <a:pPr lvl="2" algn="l"/>
            <a:r>
              <a:rPr/>
              <a:t>cholesterol transport in the circulation: LDL (low density lipoprotein) and HDL (high density lipoprotein)</a:t>
            </a:r>
          </a:p>
          <a:p>
            <a:pPr lvl="2" algn="l"/>
            <a:r>
              <a:rPr/>
              <a:t>biochemical changes that turn physiological, benign LDL into an atherogenic agent</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Two modes of uptake of cholesterol into macrophages</a:t>
            </a:r>
          </a:p>
        </p:txBody>
      </p:sp>
      <p:pic>
        <p:nvPicPr>
          <p:cNvPr id="3" name="Picture 2" descr="gorging-macrophage-b8df5.png"/>
          <p:cNvPicPr>
            <a:picLocks noChangeAspect="1"/>
          </p:cNvPicPr>
          <p:nvPr/>
        </p:nvPicPr>
        <p:blipFill>
          <a:blip r:embed="rId2"/>
          <a:stretch>
            <a:fillRect/>
          </a:stretch>
        </p:blipFill>
        <p:spPr>
          <a:xfrm>
            <a:off x="1908556" y="1391920"/>
            <a:ext cx="8344408" cy="4805680"/>
          </a:xfrm>
          <a:prstGeom prst="rect">
            <a:avLst/>
          </a:prstGeom>
        </p:spPr>
      </p:pic>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Modification of LDL is essential for excessive uptake by macrophages via the scavenger receptor</a:t>
            </a:r>
          </a:p>
        </p:txBody>
      </p:sp>
      <p:sp>
        <p:nvSpPr>
          <p:cNvPr id="3" name="Content Placeholder 2"/>
          <p:cNvSpPr>
            <a:spLocks noGrp="1"/>
          </p:cNvSpPr>
          <p:nvPr>
            <p:ph idx="1"/>
          </p:nvPr>
        </p:nvSpPr>
        <p:spPr/>
        <p:txBody>
          <a:bodyPr anchor="ctr"/>
          <a:lstStyle/>
          <a:p>
            <a:pPr lvl="2" algn="l"/>
            <a:r>
              <a:rPr/>
              <a:t>LDL receptor is down-regulated once the cell is full up with cholesterol—no further LDL will be taken up</a:t>
            </a:r>
          </a:p>
          <a:p>
            <a:pPr lvl="2" algn="l"/>
            <a:r>
              <a:rPr/>
              <a:t>Covalently modified LDL will be taken up by macrophages via </a:t>
            </a:r>
            <a:r>
              <a:rPr i="1"/>
              <a:t>scavenger receptors</a:t>
            </a:r>
          </a:p>
          <a:p>
            <a:pPr lvl="2" algn="l"/>
            <a:r>
              <a:rPr/>
              <a:t>Various modifications have similar effects</a:t>
            </a:r>
          </a:p>
          <a:p>
            <a:pPr lvl="2" algn="l"/>
            <a:r>
              <a:rPr/>
              <a:t>Modifications can affect both lipid and apolipoprotein components of LDL</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Experimental protein modifications that turn LDL into a ligand for the scavenger receptor</a:t>
            </a:r>
          </a:p>
        </p:txBody>
      </p:sp>
      <p:pic>
        <p:nvPicPr>
          <p:cNvPr id="3" name="Picture 2" descr="ldl-modification-pic-1343e.png"/>
          <p:cNvPicPr>
            <a:picLocks noChangeAspect="1"/>
          </p:cNvPicPr>
          <p:nvPr/>
        </p:nvPicPr>
        <p:blipFill>
          <a:blip r:embed="rId2"/>
          <a:stretch>
            <a:fillRect/>
          </a:stretch>
        </p:blipFill>
        <p:spPr>
          <a:xfrm>
            <a:off x="1361473" y="1074419"/>
            <a:ext cx="9438572" cy="5440680"/>
          </a:xfrm>
          <a:prstGeom prst="rect">
            <a:avLst/>
          </a:prstGeom>
        </p:spPr>
      </p:pic>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Which modifications of LDL are significant </a:t>
            </a:r>
            <a:r>
              <a:rPr i="1"/>
              <a:t>in vivo</a:t>
            </a:r>
            <a:r>
              <a:rPr/>
              <a:t>?</a:t>
            </a:r>
          </a:p>
        </p:txBody>
      </p:sp>
      <p:graphicFrame>
        <p:nvGraphicFramePr>
          <p:cNvPr id="3" name="Table 2"/>
          <p:cNvGraphicFramePr>
            <a:graphicFrameLocks noGrp="1"/>
          </p:cNvGraphicFramePr>
          <p:nvPr/>
        </p:nvGraphicFramePr>
        <p:xfrm>
          <a:off x="182880" y="2321213"/>
          <a:ext cx="11795759" cy="2743200"/>
        </p:xfrm>
        <a:graphic>
          <a:graphicData uri="http://schemas.openxmlformats.org/drawingml/2006/table">
            <a:tbl>
              <a:tblPr firstRow="1">
                <a:tableStyleId>{5C22544A-7EE6-4342-B048-85BDC9FD1C3A}</a:tableStyleId>
              </a:tblPr>
              <a:tblGrid>
                <a:gridCol w="4017490"/>
                <a:gridCol w="7778269"/>
              </a:tblGrid>
              <a:tr h="457200">
                <a:tc>
                  <a:txBody>
                    <a:bodyPr/>
                    <a:lstStyle/>
                    <a:p>
                      <a:pPr algn="l">
                        <a:defRPr sz="2000"/>
                      </a:pPr>
                      <a:r>
                        <a:rPr/>
                        <a:t>Modification</a:t>
                      </a:r>
                    </a:p>
                  </a:txBody>
                  <a:tcPr marT="127000" marB="76200"/>
                </a:tc>
                <a:tc>
                  <a:txBody>
                    <a:bodyPr/>
                    <a:lstStyle/>
                    <a:p>
                      <a:pPr algn="l">
                        <a:defRPr sz="2000"/>
                      </a:pPr>
                      <a:r>
                        <a:rPr/>
                        <a:t>Possible causes</a:t>
                      </a:r>
                    </a:p>
                  </a:txBody>
                  <a:tcPr marT="127000" marB="76200"/>
                </a:tc>
              </a:tr>
              <a:tr h="457200">
                <a:tc>
                  <a:txBody>
                    <a:bodyPr/>
                    <a:lstStyle/>
                    <a:p>
                      <a:pPr algn="l">
                        <a:defRPr sz="2000"/>
                      </a:pPr>
                      <a:r>
                        <a:rPr/>
                        <a:t>acetylation</a:t>
                      </a:r>
                    </a:p>
                  </a:txBody>
                  <a:tcPr marT="127000" marB="76200"/>
                </a:tc>
                <a:tc>
                  <a:txBody>
                    <a:bodyPr/>
                    <a:lstStyle/>
                    <a:p>
                      <a:pPr algn="l">
                        <a:defRPr sz="2000"/>
                      </a:pPr>
                      <a:r>
                        <a:rPr/>
                        <a:t>easily achieved </a:t>
                      </a:r>
                      <a:r>
                        <a:rPr i="1"/>
                        <a:t>in vitro</a:t>
                      </a:r>
                      <a:r>
                        <a:rPr/>
                        <a:t>, but not plausible </a:t>
                      </a:r>
                      <a:r>
                        <a:rPr i="1"/>
                        <a:t>in vivo</a:t>
                      </a:r>
                    </a:p>
                  </a:txBody>
                  <a:tcPr marT="127000" marB="76200"/>
                </a:tc>
              </a:tr>
              <a:tr h="457200">
                <a:tc>
                  <a:txBody>
                    <a:bodyPr/>
                    <a:lstStyle/>
                    <a:p>
                      <a:pPr algn="l">
                        <a:defRPr sz="2000"/>
                      </a:pPr>
                      <a:r>
                        <a:rPr/>
                        <a:t>carbamylation</a:t>
                      </a:r>
                    </a:p>
                  </a:txBody>
                  <a:tcPr marT="127000" marB="76200"/>
                </a:tc>
                <a:tc>
                  <a:txBody>
                    <a:bodyPr/>
                    <a:lstStyle/>
                    <a:p>
                      <a:pPr algn="l">
                        <a:defRPr sz="2000"/>
                      </a:pPr>
                      <a:r>
                        <a:rPr/>
                        <a:t>promoted by urea, which is enhanced in kidney disease; also promoted by smoking</a:t>
                      </a:r>
                    </a:p>
                  </a:txBody>
                  <a:tcPr marT="127000" marB="76200"/>
                </a:tc>
              </a:tr>
              <a:tr h="457200">
                <a:tc>
                  <a:txBody>
                    <a:bodyPr/>
                    <a:lstStyle/>
                    <a:p>
                      <a:pPr algn="l">
                        <a:defRPr sz="2000"/>
                      </a:pPr>
                      <a:r>
                        <a:rPr/>
                        <a:t>glucosylation</a:t>
                      </a:r>
                    </a:p>
                  </a:txBody>
                  <a:tcPr marT="127000" marB="76200"/>
                </a:tc>
                <a:tc>
                  <a:txBody>
                    <a:bodyPr/>
                    <a:lstStyle/>
                    <a:p>
                      <a:pPr algn="l">
                        <a:defRPr sz="2000"/>
                      </a:pPr>
                      <a:r>
                        <a:rPr/>
                        <a:t>promoted by high blood glucose (diabetes)</a:t>
                      </a:r>
                    </a:p>
                  </a:txBody>
                  <a:tcPr marT="127000" marB="76200"/>
                </a:tc>
              </a:tr>
              <a:tr h="457200">
                <a:tc>
                  <a:txBody>
                    <a:bodyPr/>
                    <a:lstStyle/>
                    <a:p>
                      <a:pPr algn="l">
                        <a:defRPr sz="2000"/>
                      </a:pPr>
                      <a:r>
                        <a:rPr/>
                        <a:t>partial proteolysis</a:t>
                      </a:r>
                    </a:p>
                  </a:txBody>
                  <a:tcPr marT="127000" marB="76200"/>
                </a:tc>
                <a:tc>
                  <a:txBody>
                    <a:bodyPr/>
                    <a:lstStyle/>
                    <a:p>
                      <a:pPr algn="l">
                        <a:defRPr sz="2000"/>
                      </a:pPr>
                      <a:r>
                        <a:rPr/>
                        <a:t>proteases released from macrophages</a:t>
                      </a:r>
                    </a:p>
                  </a:txBody>
                  <a:tcPr marT="127000" marB="76200"/>
                </a:tc>
              </a:tr>
              <a:tr h="457200">
                <a:tc>
                  <a:txBody>
                    <a:bodyPr/>
                    <a:lstStyle/>
                    <a:p>
                      <a:pPr algn="l">
                        <a:defRPr sz="2000"/>
                      </a:pPr>
                      <a:r>
                        <a:rPr/>
                        <a:t>oxidation of lipids and apolipoproteins</a:t>
                      </a:r>
                    </a:p>
                  </a:txBody>
                  <a:tcPr marT="127000" marB="76200"/>
                </a:tc>
                <a:tc>
                  <a:txBody>
                    <a:bodyPr/>
                    <a:lstStyle/>
                    <a:p>
                      <a:pPr algn="l">
                        <a:defRPr sz="2000"/>
                      </a:pPr>
                      <a:r>
                        <a:rPr/>
                        <a:t>reactive oxygen species released from macrophages</a:t>
                      </a:r>
                    </a:p>
                  </a:txBody>
                  <a:tcPr marT="127000" marB="76200"/>
                </a:tc>
              </a:tr>
            </a:tbl>
          </a:graphicData>
        </a:graphic>
      </p:graphicFrame>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How does LDL become oxidized?</a:t>
            </a:r>
          </a:p>
        </p:txBody>
      </p:sp>
      <p:sp>
        <p:nvSpPr>
          <p:cNvPr id="3" name="Content Placeholder 2"/>
          <p:cNvSpPr>
            <a:spLocks noGrp="1"/>
          </p:cNvSpPr>
          <p:nvPr>
            <p:ph idx="1"/>
          </p:nvPr>
        </p:nvSpPr>
        <p:spPr/>
        <p:txBody>
          <a:bodyPr anchor="ctr"/>
          <a:lstStyle/>
          <a:p>
            <a:pPr lvl="2" algn="l"/>
            <a:r>
              <a:rPr/>
              <a:t>Phagocytes produce reactive oxygen species</a:t>
            </a:r>
          </a:p>
          <a:p>
            <a:pPr lvl="2" algn="l"/>
            <a:r>
              <a:rPr/>
              <a:t>Transition metals (Fe, Cu) exacerbate ROS activity</a:t>
            </a:r>
          </a:p>
          <a:p>
            <a:pPr lvl="2" algn="l"/>
            <a:r>
              <a:rPr/>
              <a:t>Lipoxygenases convert fatty acids to radicals that can bind to LDL and induce lipid peroxidation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Overview of cholesterol synthesis</a:t>
            </a:r>
          </a:p>
        </p:txBody>
      </p:sp>
      <p:pic>
        <p:nvPicPr>
          <p:cNvPr id="3" name="Picture 2" descr="synthesis-overview-pic-15bd0.png"/>
          <p:cNvPicPr>
            <a:picLocks noChangeAspect="1"/>
          </p:cNvPicPr>
          <p:nvPr/>
        </p:nvPicPr>
        <p:blipFill>
          <a:blip r:embed="rId2"/>
          <a:stretch>
            <a:fillRect/>
          </a:stretch>
        </p:blipFill>
        <p:spPr>
          <a:xfrm>
            <a:off x="1034795" y="1335125"/>
            <a:ext cx="10091926" cy="4919268"/>
          </a:xfrm>
          <a:prstGeom prst="rect">
            <a:avLst/>
          </a:prstGeom>
        </p:spPr>
      </p:pic>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Self-sustained lipid peroxidation induced by peroxy radicals</a:t>
            </a:r>
          </a:p>
        </p:txBody>
      </p:sp>
      <p:pic>
        <p:nvPicPr>
          <p:cNvPr id="3" name="Picture 2" descr="peroxidation4pic-0c705.png"/>
          <p:cNvPicPr>
            <a:picLocks noChangeAspect="1"/>
          </p:cNvPicPr>
          <p:nvPr/>
        </p:nvPicPr>
        <p:blipFill>
          <a:blip r:embed="rId2"/>
          <a:stretch>
            <a:fillRect/>
          </a:stretch>
        </p:blipFill>
        <p:spPr>
          <a:xfrm>
            <a:off x="1454040" y="1074419"/>
            <a:ext cx="9253440" cy="5440680"/>
          </a:xfrm>
          <a:prstGeom prst="rect">
            <a:avLst/>
          </a:prstGeom>
        </p:spPr>
      </p:pic>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α-Tocopherol intercepts lipid peroxidation</a:t>
            </a:r>
          </a:p>
        </p:txBody>
      </p:sp>
      <p:pic>
        <p:nvPicPr>
          <p:cNvPr id="3" name="Picture 2" descr="tocopherol-pic-229c7.png"/>
          <p:cNvPicPr>
            <a:picLocks noChangeAspect="1"/>
          </p:cNvPicPr>
          <p:nvPr/>
        </p:nvPicPr>
        <p:blipFill>
          <a:blip r:embed="rId2"/>
          <a:stretch>
            <a:fillRect/>
          </a:stretch>
        </p:blipFill>
        <p:spPr>
          <a:xfrm>
            <a:off x="2135523" y="1074419"/>
            <a:ext cx="7890473" cy="5440680"/>
          </a:xfrm>
          <a:prstGeom prst="rect">
            <a:avLst/>
          </a:prstGeom>
        </p:spPr>
      </p:pic>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Experimental evidence implicating LDL oxidation in the pathogenesis of atherosclerosis</a:t>
            </a:r>
          </a:p>
        </p:txBody>
      </p:sp>
      <p:sp>
        <p:nvSpPr>
          <p:cNvPr id="3" name="Content Placeholder 2"/>
          <p:cNvSpPr>
            <a:spLocks noGrp="1"/>
          </p:cNvSpPr>
          <p:nvPr>
            <p:ph idx="1"/>
          </p:nvPr>
        </p:nvSpPr>
        <p:spPr/>
        <p:txBody>
          <a:bodyPr anchor="ctr"/>
          <a:lstStyle/>
          <a:p>
            <a:pPr lvl="2" algn="l"/>
            <a:r>
              <a:rPr/>
              <a:t>Vitamin E reduces the severity of atherosclerosis in animal models—but </a:t>
            </a:r>
            <a:r>
              <a:rPr i="1"/>
              <a:t>not</a:t>
            </a:r>
            <a:r>
              <a:rPr/>
              <a:t> in clinical studies on humans</a:t>
            </a:r>
          </a:p>
          <a:p>
            <a:pPr lvl="2" algn="l"/>
            <a:r>
              <a:rPr/>
              <a:t>Antibodies against oxidized LDL are found in blood; among these, IgG promotes atherosclerosis, whereas IgM inhibits it</a:t>
            </a:r>
          </a:p>
          <a:p>
            <a:pPr lvl="2" algn="l"/>
            <a:r>
              <a:rPr i="1"/>
              <a:t>Haptoglobin</a:t>
            </a:r>
            <a:r>
              <a:rPr/>
              <a:t> alleles differ in the efficiency of hemoglobin clearance, which correlates inversely with susceptibility to atherosclerosis</a:t>
            </a:r>
          </a:p>
          <a:p>
            <a:pPr lvl="2" algn="l"/>
            <a:r>
              <a:rPr/>
              <a:t>Production of HOCl by myeloperoxidase: chlorotyrosine residues detectable in oxLDL </a:t>
            </a:r>
            <a:r>
              <a:rPr i="1"/>
              <a:t>ex vivo</a:t>
            </a:r>
            <a:r>
              <a:rPr/>
              <a:t>—but myeloperoxidase k.o. mice have </a:t>
            </a:r>
            <a:r>
              <a:rPr i="1"/>
              <a:t>increased</a:t>
            </a:r>
            <a:r>
              <a:rPr/>
              <a:t> susceptibility to atherosclerosis</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Lowering LDL cholesterol: therapeutic principles</a:t>
            </a:r>
          </a:p>
        </p:txBody>
      </p:sp>
      <p:sp>
        <p:nvSpPr>
          <p:cNvPr id="3" name="Content Placeholder 2"/>
          <p:cNvSpPr>
            <a:spLocks noGrp="1"/>
          </p:cNvSpPr>
          <p:nvPr>
            <p:ph idx="1"/>
          </p:nvPr>
        </p:nvSpPr>
        <p:spPr/>
        <p:txBody>
          <a:bodyPr anchor="ctr"/>
          <a:lstStyle/>
          <a:p>
            <a:pPr lvl="2" algn="l"/>
            <a:r>
              <a:rPr/>
              <a:t>inhibition of cholesterol synthesis</a:t>
            </a:r>
          </a:p>
          <a:p>
            <a:pPr lvl="2" algn="l"/>
            <a:r>
              <a:rPr/>
              <a:t>inhibition of cholesterol uptake</a:t>
            </a:r>
          </a:p>
          <a:p>
            <a:pPr lvl="2" algn="l"/>
            <a:r>
              <a:rPr/>
              <a:t>inhibition of cholesterol ester transfer protein</a:t>
            </a:r>
          </a:p>
          <a:p>
            <a:pPr lvl="2" algn="l"/>
            <a:r>
              <a:rPr/>
              <a:t>inhibition of bile acid reuptake</a:t>
            </a:r>
          </a:p>
          <a:p>
            <a:pPr lvl="2" algn="l"/>
            <a:r>
              <a:rPr/>
              <a:t>LDL apheresis</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“Statins” inhibit HMG-CoA reductase</a:t>
            </a:r>
          </a:p>
        </p:txBody>
      </p:sp>
      <p:pic>
        <p:nvPicPr>
          <p:cNvPr id="3" name="Picture 2" descr="statin-color-pic-464fb.jpg"/>
          <p:cNvPicPr>
            <a:picLocks noChangeAspect="1"/>
          </p:cNvPicPr>
          <p:nvPr/>
        </p:nvPicPr>
        <p:blipFill>
          <a:blip r:embed="rId2"/>
          <a:stretch>
            <a:fillRect/>
          </a:stretch>
        </p:blipFill>
        <p:spPr>
          <a:xfrm>
            <a:off x="1207803" y="1074419"/>
            <a:ext cx="9745914" cy="5440680"/>
          </a:xfrm>
          <a:prstGeom prst="rect">
            <a:avLst/>
          </a:prstGeom>
        </p:spPr>
      </p:pic>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Inhibitors of intestinal cholesterol uptake</a:t>
            </a:r>
          </a:p>
        </p:txBody>
      </p:sp>
      <p:pic>
        <p:nvPicPr>
          <p:cNvPr id="3" name="Picture 2" descr="cholesterol-drugs-pic-2392a.png"/>
          <p:cNvPicPr>
            <a:picLocks noChangeAspect="1"/>
          </p:cNvPicPr>
          <p:nvPr/>
        </p:nvPicPr>
        <p:blipFill>
          <a:blip r:embed="rId2"/>
          <a:stretch>
            <a:fillRect/>
          </a:stretch>
        </p:blipFill>
        <p:spPr>
          <a:xfrm>
            <a:off x="356890" y="1074419"/>
            <a:ext cx="11447740" cy="5440680"/>
          </a:xfrm>
          <a:prstGeom prst="rect">
            <a:avLst/>
          </a:prstGeom>
        </p:spPr>
      </p:pic>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Cholesterol ester transfer protein (CETP) short-circuits cholesterol transport by lipoproteins</a:t>
            </a:r>
          </a:p>
        </p:txBody>
      </p:sp>
      <p:pic>
        <p:nvPicPr>
          <p:cNvPr id="3" name="Picture 2" descr="dalcetrapib-pic-833ce.png"/>
          <p:cNvPicPr>
            <a:picLocks noChangeAspect="1"/>
          </p:cNvPicPr>
          <p:nvPr/>
        </p:nvPicPr>
        <p:blipFill>
          <a:blip r:embed="rId2"/>
          <a:stretch>
            <a:fillRect/>
          </a:stretch>
        </p:blipFill>
        <p:spPr>
          <a:xfrm>
            <a:off x="528015" y="1208430"/>
            <a:ext cx="11105489" cy="5172659"/>
          </a:xfrm>
          <a:prstGeom prst="rect">
            <a:avLst/>
          </a:prstGeom>
        </p:spPr>
      </p:pic>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Cholestyramine particles absorb bile acids</a:t>
            </a:r>
          </a:p>
        </p:txBody>
      </p:sp>
      <p:pic>
        <p:nvPicPr>
          <p:cNvPr id="3" name="Picture 2" descr="cholestyraminepic-20374.png"/>
          <p:cNvPicPr>
            <a:picLocks noChangeAspect="1"/>
          </p:cNvPicPr>
          <p:nvPr/>
        </p:nvPicPr>
        <p:blipFill>
          <a:blip r:embed="rId2"/>
          <a:stretch>
            <a:fillRect/>
          </a:stretch>
        </p:blipFill>
        <p:spPr>
          <a:xfrm>
            <a:off x="2345436" y="1754530"/>
            <a:ext cx="7470648" cy="4080459"/>
          </a:xfrm>
          <a:prstGeom prst="rect">
            <a:avLst/>
          </a:prstGeom>
        </p:spPr>
      </p:pic>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LDL apheresis</a:t>
            </a:r>
          </a:p>
        </p:txBody>
      </p:sp>
      <p:sp>
        <p:nvSpPr>
          <p:cNvPr id="3" name="Content Placeholder 2"/>
          <p:cNvSpPr>
            <a:spLocks noGrp="1"/>
          </p:cNvSpPr>
          <p:nvPr>
            <p:ph idx="1"/>
          </p:nvPr>
        </p:nvSpPr>
        <p:spPr/>
        <p:txBody>
          <a:bodyPr anchor="ctr"/>
          <a:lstStyle/>
          <a:p>
            <a:pPr lvl="2" algn="l"/>
            <a:r>
              <a:rPr/>
              <a:t>Blood is diverted through an extra-corporeal filtration device</a:t>
            </a:r>
          </a:p>
          <a:p>
            <a:pPr lvl="2" algn="l"/>
            <a:r>
              <a:rPr/>
              <a:t>cells are separated from plasma</a:t>
            </a:r>
          </a:p>
          <a:p>
            <a:pPr lvl="2" algn="l"/>
            <a:r>
              <a:rPr/>
              <a:t>LDL is removed from plasma by affinity methods or size-based filtration</a:t>
            </a:r>
          </a:p>
          <a:p>
            <a:pPr lvl="2" algn="l"/>
            <a:r>
              <a:rPr/>
              <a:t>The remaining plasma and cells are returned to the circulation</a:t>
            </a:r>
          </a:p>
          <a:p>
            <a:pPr lvl="2" algn="l"/>
            <a:r>
              <a:rPr/>
              <a:t>The procedure is repeated in weekly or biweekly intervals</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More …</a:t>
            </a:r>
          </a:p>
        </p:txBody>
      </p:sp>
      <p:sp>
        <p:nvSpPr>
          <p:cNvPr id="3" name="Content Placeholder 2"/>
          <p:cNvSpPr>
            <a:spLocks noGrp="1"/>
          </p:cNvSpPr>
          <p:nvPr>
            <p:ph idx="1"/>
          </p:nvPr>
        </p:nvSpPr>
        <p:spPr/>
        <p:txBody>
          <a:bodyPr anchor="ctr"/>
          <a:lstStyle/>
          <a:p>
            <a:pPr lvl="2" algn="l"/>
            <a:r>
              <a:rPr/>
              <a:t>triparanol—an old drug, inhibits some CYP450 enzymes in the conversion from lanosterol to cholesterol; withdrawn due to toxicity</a:t>
            </a:r>
          </a:p>
          <a:p>
            <a:pPr lvl="2" algn="l"/>
            <a:r>
              <a:rPr/>
              <a:t>bezafibrate—a PPARγ agonist</a:t>
            </a:r>
          </a:p>
          <a:p>
            <a:pPr lvl="2" algn="l"/>
            <a:r>
              <a:rPr/>
              <a:t>nicotinic acid—activates hormone-sensitive lipase through a G protein coupled receptor named HM74A; 5 likely additional mechanisms</a:t>
            </a:r>
          </a:p>
          <a:p>
            <a:pPr lvl="2" algn="l"/>
            <a:r>
              <a:rPr/>
              <a:t>probucol and succinobucol—supposedly antioxidants that prevent LDL oxidation, but also cause unrelated changes in other laboratory parameters</a:t>
            </a:r>
          </a:p>
          <a:p>
            <a:pPr lvl="2" algn="l"/>
            <a:r>
              <a:rPr/>
              <a:t>guar gum and other carbohydrate fibers —absorb and prevent intestinal uptake of cholesterol and bile acids with variable efficiency</a:t>
            </a:r>
          </a:p>
          <a:p>
            <a:pPr lvl="2" algn="l"/>
            <a:r>
              <a:rPr/>
              <a:t>thyroid hormone analogs—promote LDL utilization</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Initial activation steps in cholesterol synthesis</a:t>
            </a:r>
          </a:p>
        </p:txBody>
      </p:sp>
      <p:pic>
        <p:nvPicPr>
          <p:cNvPr id="3" name="Picture 2" descr="first-steps-pic-84baf.png"/>
          <p:cNvPicPr>
            <a:picLocks noChangeAspect="1"/>
          </p:cNvPicPr>
          <p:nvPr/>
        </p:nvPicPr>
        <p:blipFill>
          <a:blip r:embed="rId2"/>
          <a:stretch>
            <a:fillRect/>
          </a:stretch>
        </p:blipFill>
        <p:spPr>
          <a:xfrm>
            <a:off x="1738983" y="1074419"/>
            <a:ext cx="8683553" cy="5440680"/>
          </a:xfrm>
          <a:prstGeom prst="rect">
            <a:avLst/>
          </a:prstGeom>
        </p:spPr>
      </p:pic>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Familial hypercholesterolemia is due to a gene defect in the LDL receptor</a:t>
            </a:r>
          </a:p>
        </p:txBody>
      </p:sp>
      <p:pic>
        <p:nvPicPr>
          <p:cNvPr id="3" name="Picture 2" descr="ldlr-defect-pic-afe33.png"/>
          <p:cNvPicPr>
            <a:picLocks noChangeAspect="1"/>
          </p:cNvPicPr>
          <p:nvPr/>
        </p:nvPicPr>
        <p:blipFill>
          <a:blip r:embed="rId2"/>
          <a:stretch>
            <a:fillRect/>
          </a:stretch>
        </p:blipFill>
        <p:spPr>
          <a:xfrm>
            <a:off x="1551722" y="1074419"/>
            <a:ext cx="9058076" cy="5440680"/>
          </a:xfrm>
          <a:prstGeom prst="rect">
            <a:avLst/>
          </a:prstGeom>
        </p:spPr>
      </p:pic>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Tangier disease: Disruption of cholesterol transfer to HDL</a:t>
            </a:r>
          </a:p>
        </p:txBody>
      </p:sp>
      <p:pic>
        <p:nvPicPr>
          <p:cNvPr id="3" name="Picture 2" descr="tangier-pic-e2ea0.png"/>
          <p:cNvPicPr>
            <a:picLocks noChangeAspect="1"/>
          </p:cNvPicPr>
          <p:nvPr/>
        </p:nvPicPr>
        <p:blipFill>
          <a:blip r:embed="rId2"/>
          <a:stretch>
            <a:fillRect/>
          </a:stretch>
        </p:blipFill>
        <p:spPr>
          <a:xfrm>
            <a:off x="1551722" y="1074419"/>
            <a:ext cx="9058076" cy="5440680"/>
          </a:xfrm>
          <a:prstGeom prst="rect">
            <a:avLst/>
          </a:prstGeom>
        </p:spPr>
      </p:pic>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 defective plant sterol exporter causes sitosterolemia</a:t>
            </a:r>
          </a:p>
        </p:txBody>
      </p:sp>
      <p:pic>
        <p:nvPicPr>
          <p:cNvPr id="3" name="Picture 2" descr="sitosterolemia-15397.png"/>
          <p:cNvPicPr>
            <a:picLocks noChangeAspect="1"/>
          </p:cNvPicPr>
          <p:nvPr/>
        </p:nvPicPr>
        <p:blipFill>
          <a:blip r:embed="rId2"/>
          <a:stretch>
            <a:fillRect/>
          </a:stretch>
        </p:blipFill>
        <p:spPr>
          <a:xfrm>
            <a:off x="1209741" y="1074420"/>
            <a:ext cx="9742035" cy="5440679"/>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Formation of a C</a:t>
            </a:r>
            <a:r>
              <a:rPr baseline="-20000"/>
              <a:t>10</a:t>
            </a:r>
            <a:r>
              <a:rPr/>
              <a:t> intermediate</a:t>
            </a:r>
          </a:p>
        </p:txBody>
      </p:sp>
      <p:pic>
        <p:nvPicPr>
          <p:cNvPr id="3" name="Picture 2" descr="geranyl-formation-pic-ad608.png"/>
          <p:cNvPicPr>
            <a:picLocks noChangeAspect="1"/>
          </p:cNvPicPr>
          <p:nvPr/>
        </p:nvPicPr>
        <p:blipFill>
          <a:blip r:embed="rId2"/>
          <a:stretch>
            <a:fillRect/>
          </a:stretch>
        </p:blipFill>
        <p:spPr>
          <a:xfrm>
            <a:off x="1765508" y="1074419"/>
            <a:ext cx="8630503" cy="544068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Formation of C</a:t>
            </a:r>
            <a:r>
              <a:rPr baseline="-20000"/>
              <a:t>15</a:t>
            </a:r>
            <a:r>
              <a:rPr/>
              <a:t> and C</a:t>
            </a:r>
            <a:r>
              <a:rPr baseline="-20000"/>
              <a:t>30</a:t>
            </a:r>
            <a:r>
              <a:rPr/>
              <a:t> intermediates</a:t>
            </a:r>
          </a:p>
        </p:txBody>
      </p:sp>
      <p:pic>
        <p:nvPicPr>
          <p:cNvPr id="3" name="Picture 2" descr="squalene-formation-pic-71b77.png"/>
          <p:cNvPicPr>
            <a:picLocks noChangeAspect="1"/>
          </p:cNvPicPr>
          <p:nvPr/>
        </p:nvPicPr>
        <p:blipFill>
          <a:blip r:embed="rId2"/>
          <a:stretch>
            <a:fillRect/>
          </a:stretch>
        </p:blipFill>
        <p:spPr>
          <a:xfrm>
            <a:off x="1969615" y="1074419"/>
            <a:ext cx="8222289" cy="544068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Squalene cyclization yields the first sterol intermediate</a:t>
            </a:r>
          </a:p>
        </p:txBody>
      </p:sp>
      <p:pic>
        <p:nvPicPr>
          <p:cNvPr id="3" name="Picture 2" descr="squalene-cyclization-pic-d3f0f.png"/>
          <p:cNvPicPr>
            <a:picLocks noChangeAspect="1"/>
          </p:cNvPicPr>
          <p:nvPr/>
        </p:nvPicPr>
        <p:blipFill>
          <a:blip r:embed="rId2"/>
          <a:stretch>
            <a:fillRect/>
          </a:stretch>
        </p:blipFill>
        <p:spPr>
          <a:xfrm>
            <a:off x="2004778" y="1074419"/>
            <a:ext cx="8151962" cy="544068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Demethylation, desaturation and saturation steps convert lanosterol to cholesterol</a:t>
            </a:r>
          </a:p>
        </p:txBody>
      </p:sp>
      <p:pic>
        <p:nvPicPr>
          <p:cNvPr id="3" name="Picture 2" descr="cholesterol-final-steps-pic-86b0a.png"/>
          <p:cNvPicPr>
            <a:picLocks noChangeAspect="1"/>
          </p:cNvPicPr>
          <p:nvPr/>
        </p:nvPicPr>
        <p:blipFill>
          <a:blip r:embed="rId2"/>
          <a:stretch>
            <a:fillRect/>
          </a:stretch>
        </p:blipFill>
        <p:spPr>
          <a:xfrm>
            <a:off x="182880" y="1863750"/>
            <a:ext cx="11795759" cy="38620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