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47BE"/>
    <a:srgbClr val="2D61B7"/>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5000" autoAdjust="0"/>
    <p:restoredTop sz="94660"/>
  </p:normalViewPr>
  <p:slideViewPr>
    <p:cSldViewPr snapToGrid="0">
      <p:cViewPr varScale="1">
        <p:scale>
          <a:sx n="64" d="100"/>
          <a:sy n="64" d="100"/>
        </p:scale>
        <p:origin x="90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5" Type="http://schemas.openxmlformats.org/officeDocument/2006/relationships/tableStyles" Target="tableStyles.xml"/><Relationship Id="rId4" Type="http://schemas.openxmlformats.org/officeDocument/2006/relationships/viewProps" Target="viewProps.xml"/><Relationship Id="rId3" Type="http://schemas.openxmlformats.org/officeDocument/2006/relationships/presProps" Target="presProps.xml"/><Relationship Id="rId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hapter_titl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686050"/>
            <a:ext cx="9144000" cy="824230"/>
          </a:xfrm>
        </p:spPr>
        <p:txBody>
          <a:bodyPr anchor="b"/>
          <a:lstStyle>
            <a:lvl1pPr algn="ctr">
              <a:defRPr sz="4800">
                <a:latin typeface="+mj-lt"/>
              </a:defRPr>
            </a:lvl1pPr>
          </a:lstStyle>
          <a:p>
            <a:r>
              <a:rPr lang="en-US"/>
              <a:t>Click to edit Master title style</a:t>
            </a:r>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defau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hasCustomPrompt="1"/>
          </p:nvPr>
        </p:nvSpPr>
        <p:spPr/>
        <p:txBody>
          <a:bodyPr/>
          <a:lstStyle>
            <a:lvl1pPr eaLnBrk="1" fontAlgn="auto" latinLnBrk="0" hangingPunct="1">
              <a:defRPr/>
            </a:lvl1pPr>
            <a:lvl2pPr marL="720090" indent="-467995" eaLnBrk="1" fontAlgn="auto" latinLnBrk="0" hangingPunct="1">
              <a:buClrTx/>
              <a:buFont typeface="+mj-lt"/>
              <a:buAutoNum type="arabicPeriod"/>
              <a:defRPr/>
            </a:lvl2pPr>
            <a:lvl3pPr marL="720090" indent="-431800" eaLnBrk="1" fontAlgn="auto" latinLnBrk="0" hangingPunct="1">
              <a:buClrTx/>
              <a:buFont typeface="Arial" panose="020B0604020202020204" pitchFamily="34" charset="0"/>
              <a:buChar char="•"/>
              <a:defRPr/>
            </a:lvl3pPr>
            <a:lvl4pPr marL="1296035" indent="-467995" eaLnBrk="1" fontAlgn="auto" latinLnBrk="0" hangingPunct="1">
              <a:spcBef>
                <a:spcPts val="500"/>
              </a:spcBef>
              <a:buClrTx/>
              <a:buFont typeface="+mj-lt"/>
              <a:buAutoNum type="alphaLcParenR"/>
              <a:defRPr/>
            </a:lvl4pPr>
            <a:lvl5pPr marL="1296035" indent="-431800" eaLnBrk="1" fontAlgn="auto" latinLnBrk="0" hangingPunct="1">
              <a:spcBef>
                <a:spcPts val="500"/>
              </a:spcBef>
              <a:buClrTx/>
              <a:buFont typeface="Arial" panose="020B0604020202020204" pitchFamily="34" charset="0"/>
              <a:buChar char="◦"/>
              <a:defRPr/>
            </a:lvl5pPr>
          </a:lstStyle>
          <a:p>
            <a:pPr lvl="0"/>
            <a:r>
              <a:rPr lang="en-US"/>
              <a:t>Level 0 is a plain paragraph, without formatting</a:t>
            </a:r>
            <a:endParaRPr lang="en-US"/>
          </a:p>
          <a:p>
            <a:pPr lvl="1"/>
            <a:r>
              <a:rPr lang="en-US"/>
              <a:t>Level 1 is an outer numbered item </a:t>
            </a:r>
            <a:endParaRPr lang="en-US"/>
          </a:p>
          <a:p>
            <a:pPr lvl="2"/>
            <a:r>
              <a:rPr lang="en-US"/>
              <a:t>Level 2 is an outer bulleted item</a:t>
            </a:r>
            <a:endParaRPr lang="en-US"/>
          </a:p>
          <a:p>
            <a:pPr lvl="3"/>
            <a:r>
              <a:rPr lang="en-US"/>
              <a:t>Level 3 is an inner numbered item </a:t>
            </a:r>
            <a:endParaRPr lang="en-US"/>
          </a:p>
          <a:p>
            <a:pPr lvl="4"/>
            <a:r>
              <a:rPr lang="en-US"/>
              <a:t>Level 4 is an inner bulleted item</a:t>
            </a:r>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hasCustomPrompt="1"/>
          </p:nvPr>
        </p:nvSpPr>
        <p:spPr>
          <a:xfrm>
            <a:off x="1616075" y="1243965"/>
            <a:ext cx="8597900" cy="4932680"/>
          </a:xfrm>
        </p:spPr>
        <p:txBody>
          <a:bodyPr/>
          <a:lstStyle>
            <a:lvl1pPr eaLnBrk="1" fontAlgn="auto" latinLnBrk="0" hangingPunct="1">
              <a:spcBef>
                <a:spcPts val="0"/>
              </a:spcBef>
              <a:spcAft>
                <a:spcPts val="1200"/>
              </a:spcAft>
              <a:defRPr sz="2400" u="none" strike="noStrike" kern="1200" cap="none" spc="0" normalizeH="0">
                <a:solidFill>
                  <a:schemeClr val="tx1"/>
                </a:solidFill>
                <a:uFillTx/>
                <a:latin typeface="Calibri" panose="020F0502020204030204" charset="0"/>
              </a:defRPr>
            </a:lvl1pPr>
            <a:lvl2pPr marL="539750" indent="0" eaLnBrk="1" fontAlgn="auto" latinLnBrk="0" hangingPunct="1">
              <a:spcBef>
                <a:spcPts val="600"/>
              </a:spcBef>
              <a:spcAft>
                <a:spcPts val="600"/>
              </a:spcAft>
              <a:buNone/>
              <a:defRPr sz="2000" i="0" u="none" strike="noStrike" kern="1200" cap="none" spc="0" normalizeH="0">
                <a:solidFill>
                  <a:schemeClr val="tx1"/>
                </a:solidFill>
                <a:uFillTx/>
                <a:latin typeface="Constantia" panose="02030602050306030303" charset="0"/>
              </a:defRPr>
            </a:lvl2pPr>
            <a:lvl3pPr marL="1080135" indent="0" algn="r" eaLnBrk="1" fontAlgn="auto" latinLnBrk="0" hangingPunct="1">
              <a:spcBef>
                <a:spcPts val="600"/>
              </a:spcBef>
              <a:spcAft>
                <a:spcPts val="600"/>
              </a:spcAft>
              <a:buNone/>
              <a:defRPr sz="1600" i="1" u="none" strike="noStrike" kern="1200" cap="none" spc="0" normalizeH="0">
                <a:solidFill>
                  <a:schemeClr val="tx1"/>
                </a:solidFill>
                <a:uFillTx/>
                <a:latin typeface="Constantia" panose="02030602050306030303" charset="0"/>
              </a:defRPr>
            </a:lvl3pPr>
            <a:lvl4pPr marL="539750" indent="-431800" algn="l" eaLnBrk="1" fontAlgn="auto" latinLnBrk="0" hangingPunct="1">
              <a:spcBef>
                <a:spcPts val="600"/>
              </a:spcBef>
              <a:spcAft>
                <a:spcPts val="600"/>
              </a:spcAft>
              <a:buClrTx/>
              <a:buFont typeface="+mj-lt"/>
              <a:buAutoNum type="arabicPeriod"/>
              <a:defRPr u="none" strike="noStrike" kern="1200" cap="none" spc="0" normalizeH="0">
                <a:solidFill>
                  <a:schemeClr val="tx1"/>
                </a:solidFill>
                <a:uFillTx/>
                <a:latin typeface="+mn-lt"/>
              </a:defRPr>
            </a:lvl4pPr>
            <a:lvl5pPr marL="565150" indent="-457200" eaLnBrk="1" fontAlgn="auto" latinLnBrk="0" hangingPunct="1">
              <a:spcBef>
                <a:spcPts val="500"/>
              </a:spcBef>
              <a:buClrTx/>
              <a:buFont typeface="Arial" panose="020B0604020202020204" pitchFamily="34" charset="0"/>
              <a:buChar char="•"/>
              <a:defRPr/>
            </a:lvl5pPr>
          </a:lstStyle>
          <a:p>
            <a:pPr lvl="0"/>
            <a:r>
              <a:rPr lang="en-US"/>
              <a:t>A lead-in paragraph at level zero. It may or may not be used. I am too lazy to make it stick out on the right hand side. </a:t>
            </a:r>
            <a:endParaRPr lang="en-US"/>
          </a:p>
          <a:p>
            <a:pPr lvl="1"/>
            <a:r>
              <a:rPr lang="en-US"/>
              <a:t>Level 1 should contain the body of the quote. Donec eu libero sit amet quam egestas semper. Aenean ultricies mi vitae est. Mauris placerat eleifend leo.</a:t>
            </a:r>
            <a:endParaRPr lang="en-US"/>
          </a:p>
          <a:p>
            <a:pPr lvl="2"/>
            <a:r>
              <a:rPr lang="en-US"/>
              <a:t>An attribution in smaller type at level 2. And we make sure it is offset both horizontally and vertically.   </a:t>
            </a:r>
            <a:endParaRPr lang="en-US"/>
          </a:p>
          <a:p>
            <a:pPr lvl="3"/>
            <a:r>
              <a:rPr lang="en-US"/>
              <a:t>Level 3 becomes a numbered item, so that we can provide for at least one list level together with quoting</a:t>
            </a:r>
            <a:endParaRPr lang="en-US"/>
          </a:p>
          <a:p>
            <a:pPr lvl="4"/>
            <a:r>
              <a:rPr lang="en-US"/>
              <a:t>Level 4 becomes a bulleted item. That should just about cover it.  </a:t>
            </a:r>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_full_width">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Title spans full width of slide</a:t>
            </a:r>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_6_inch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45" y="361950"/>
            <a:ext cx="5148000" cy="6069965"/>
          </a:xfrm>
        </p:spPr>
        <p:txBody>
          <a:bodyPr lIns="0" tIns="0" rIns="0" bIns="0" anchor="t" anchorCtr="0"/>
          <a:lstStyle/>
          <a:p>
            <a:r>
              <a:rPr lang="en-US"/>
              <a:t>Title 6 inches wide</a:t>
            </a:r>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_5_inch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45" y="361950"/>
            <a:ext cx="4572000" cy="6069965"/>
          </a:xfrm>
        </p:spPr>
        <p:txBody>
          <a:bodyPr lIns="0" tIns="0" rIns="0" bIns="0" anchor="t" anchorCtr="0"/>
          <a:lstStyle/>
          <a:p>
            <a:r>
              <a:rPr lang="en-US"/>
              <a:t>Title 5 inches wide</a:t>
            </a:r>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_4_inch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45" y="361950"/>
            <a:ext cx="3672000" cy="6069965"/>
          </a:xfrm>
        </p:spPr>
        <p:txBody>
          <a:bodyPr lIns="0" tIns="0" rIns="0" bIns="0" anchor="t" anchorCtr="0"/>
          <a:lstStyle/>
          <a:p>
            <a:r>
              <a:rPr lang="en-US"/>
              <a:t>Title 4 inches wide</a:t>
            </a:r>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_3_inch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1315" y="360000"/>
            <a:ext cx="2743200" cy="6229985"/>
          </a:xfrm>
        </p:spPr>
        <p:txBody>
          <a:bodyPr lIns="0" tIns="0" rIns="0" bIns="0" anchor="t" anchorCtr="0"/>
          <a:lstStyle/>
          <a:p>
            <a:r>
              <a:rPr lang="en-US"/>
              <a:t>Title 3 inches wide</a:t>
            </a:r>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8770" y="223520"/>
            <a:ext cx="11610340" cy="714375"/>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318135" y="1243965"/>
            <a:ext cx="11611610" cy="4932680"/>
          </a:xfrm>
          <a:prstGeom prst="rect">
            <a:avLst/>
          </a:prstGeom>
        </p:spPr>
        <p:txBody>
          <a:bodyPr vert="horz" lIns="91440" tIns="45720" rIns="91440" bIns="45720" rtlCol="0">
            <a:normAutofit/>
          </a:bodyPr>
          <a:lstStyle/>
          <a:p>
            <a:pPr lvl="0"/>
            <a:r>
              <a:rPr lang="en-US" dirty="0"/>
              <a:t>The outermost level (level 0) will be an unbulleted paragraph above a bulleted list. Whereas a proper bulleted list will exist at level 1. </a:t>
            </a:r>
            <a:endParaRPr lang="en-US" dirty="0"/>
          </a:p>
          <a:p>
            <a:pPr lvl="1"/>
            <a:r>
              <a:rPr lang="en-US" dirty="0"/>
              <a:t>Second level - yes, given the width of the slide, this indent seems reasonable. This will be used as a regular bulleted list. </a:t>
            </a:r>
            <a:endParaRPr lang="en-US" dirty="0"/>
          </a:p>
          <a:p>
            <a:pPr lvl="2"/>
            <a:r>
              <a:rPr lang="en-US" dirty="0"/>
              <a:t>Third level. This will be a nested bulleted list. And we need to add some filler copy again to see how well the line spacing works.  We again use single line spacing, since the 0.9 default is just unreadable. </a:t>
            </a:r>
            <a:endParaRPr lang="en-US" dirty="0"/>
          </a:p>
          <a:p>
            <a:pPr lvl="3"/>
            <a:r>
              <a:rPr lang="en-US" dirty="0"/>
              <a:t>Fourth level. This will be used as an un-bulleted entry at the second level. Well, no, we just axed this. Instead, this will be formatted as an outer numbered entry. </a:t>
            </a:r>
            <a:endParaRPr lang="en-US" dirty="0"/>
          </a:p>
          <a:p>
            <a:pPr lvl="4"/>
            <a:r>
              <a:rPr lang="en-US" dirty="0"/>
              <a:t>Fifth level - and this will become an inner numbered entry. Horrido. </a:t>
            </a:r>
            <a:endParaRPr lang="en-CA" dirty="0"/>
          </a:p>
        </p:txBody>
      </p:sp>
      <p:sp>
        <p:nvSpPr>
          <p:cNvPr id="7" name="TextBox 6"/>
          <p:cNvSpPr txBox="1"/>
          <p:nvPr userDrawn="1"/>
        </p:nvSpPr>
        <p:spPr>
          <a:xfrm>
            <a:off x="437515" y="6626860"/>
            <a:ext cx="2868930" cy="213995"/>
          </a:xfrm>
          <a:prstGeom prst="rect">
            <a:avLst/>
          </a:prstGeom>
          <a:noFill/>
        </p:spPr>
        <p:txBody>
          <a:bodyPr wrap="square" rtlCol="0" anchor="b" anchorCtr="0">
            <a:spAutoFit/>
          </a:bodyPr>
          <a:p>
            <a:r>
              <a:rPr lang="en-US" altLang="en-CA" sz="800">
                <a:latin typeface="Calibri" panose="020F0502020204030204" charset="0"/>
                <a:cs typeface="Arial" panose="020B0604020202020204" pitchFamily="34" charset="0"/>
              </a:rPr>
              <a:t>© </a:t>
            </a:r>
            <a:r>
              <a:rPr lang="x-none" altLang="en-US" sz="800">
                <a:latin typeface="Calibri" panose="020F0502020204030204" charset="0"/>
                <a:cs typeface="Arial" panose="020B0604020202020204" pitchFamily="34" charset="0"/>
              </a:rPr>
              <a:t>https://mpalmer.heresy.is 2022</a:t>
            </a:r>
            <a:endParaRPr lang="en-US" altLang="en-CA" sz="800">
              <a:latin typeface="Calibri" panose="020F0502020204030204" charset="0"/>
            </a:endParaRPr>
          </a:p>
        </p:txBody>
      </p:sp>
      <p:sp>
        <p:nvSpPr>
          <p:cNvPr id="9" name="TextBox 8"/>
          <p:cNvSpPr txBox="1"/>
          <p:nvPr userDrawn="1"/>
        </p:nvSpPr>
        <p:spPr>
          <a:xfrm>
            <a:off x="11010900" y="6597015"/>
            <a:ext cx="639445" cy="245110"/>
          </a:xfrm>
          <a:prstGeom prst="rect">
            <a:avLst/>
          </a:prstGeom>
          <a:noFill/>
        </p:spPr>
        <p:txBody>
          <a:bodyPr wrap="square" rtlCol="0" anchor="b" anchorCtr="0">
            <a:spAutoFit/>
          </a:bodyPr>
          <a:p>
            <a:pPr algn="r"/>
            <a:fld id="{9A0DB2DC-4C9A-4742-B13C-FB6460FD3503}" type="slidenum">
              <a:rPr lang="x-none" altLang="en-CA" sz="1000">
                <a:latin typeface="Calibri" panose="020F0502020204030204" charset="0"/>
              </a:rPr>
            </a:fld>
            <a:endParaRPr lang="x-none" altLang="en-CA" sz="1000">
              <a:latin typeface="Calibri" panose="020F050202020403020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2800" u="none" strike="noStrike" kern="1200" cap="none" spc="0" normalizeH="0">
          <a:solidFill>
            <a:srgbClr val="2D61B7"/>
          </a:solidFill>
          <a:uFillTx/>
          <a:latin typeface="+mj-lt"/>
          <a:ea typeface="+mj-ea"/>
          <a:cs typeface="+mj-cs"/>
        </a:defRPr>
      </a:lvl1pPr>
    </p:titleStyle>
    <p:bodyStyle>
      <a:lvl1pPr marL="0" indent="0" algn="l" defTabSz="914400" rtl="0" eaLnBrk="1" fontAlgn="auto" latinLnBrk="0" hangingPunct="1">
        <a:lnSpc>
          <a:spcPct val="100000"/>
        </a:lnSpc>
        <a:spcBef>
          <a:spcPts val="500"/>
        </a:spcBef>
        <a:spcAft>
          <a:spcPts val="500"/>
        </a:spcAft>
        <a:buFont typeface="Arial" panose="020B0604020202020204" pitchFamily="34" charset="0"/>
        <a:buNone/>
        <a:defRPr sz="2400" u="none" strike="noStrike" kern="1200" cap="none" spc="0" normalizeH="0">
          <a:solidFill>
            <a:schemeClr val="tx1"/>
          </a:solidFill>
          <a:uFillTx/>
          <a:latin typeface="+mn-lt"/>
          <a:ea typeface="+mn-ea"/>
          <a:cs typeface="+mn-cs"/>
        </a:defRPr>
      </a:lvl1pPr>
      <a:lvl2pPr marL="720090" indent="-431800" algn="l" defTabSz="914400" rtl="0" eaLnBrk="1" fontAlgn="auto" latinLnBrk="0" hangingPunct="1">
        <a:lnSpc>
          <a:spcPct val="100000"/>
        </a:lnSpc>
        <a:spcBef>
          <a:spcPts val="500"/>
        </a:spcBef>
        <a:spcAft>
          <a:spcPts val="500"/>
        </a:spcAft>
        <a:buFont typeface="Arial" panose="020B0604020202020204" pitchFamily="34" charset="0"/>
        <a:buChar char="•"/>
        <a:defRPr sz="2400" u="none" strike="noStrike" kern="1200" cap="none" spc="0" normalizeH="0">
          <a:solidFill>
            <a:schemeClr val="tx1"/>
          </a:solidFill>
          <a:uFillTx/>
          <a:latin typeface="+mn-lt"/>
          <a:ea typeface="+mn-ea"/>
          <a:cs typeface="+mn-cs"/>
        </a:defRPr>
      </a:lvl2pPr>
      <a:lvl3pPr marL="1296035" indent="-360045" algn="l" defTabSz="914400" rtl="0" eaLnBrk="1" fontAlgn="auto" latinLnBrk="0" hangingPunct="1">
        <a:lnSpc>
          <a:spcPct val="100000"/>
        </a:lnSpc>
        <a:spcBef>
          <a:spcPts val="500"/>
        </a:spcBef>
        <a:spcAft>
          <a:spcPts val="500"/>
        </a:spcAft>
        <a:buClrTx/>
        <a:buFont typeface="Arial" panose="020B0604020202020204" pitchFamily="34" charset="0"/>
        <a:buChar char="◦"/>
        <a:defRPr sz="2400" u="none" strike="noStrike" kern="1200" cap="none" spc="0" normalizeH="0">
          <a:solidFill>
            <a:schemeClr val="tx1"/>
          </a:solidFill>
          <a:uFillTx/>
          <a:latin typeface="+mn-lt"/>
          <a:ea typeface="+mn-ea"/>
          <a:cs typeface="+mn-cs"/>
        </a:defRPr>
      </a:lvl3pPr>
      <a:lvl4pPr marL="720090" indent="0" algn="l" defTabSz="914400" rtl="0" eaLnBrk="1" fontAlgn="auto" latinLnBrk="0" hangingPunct="1">
        <a:lnSpc>
          <a:spcPct val="100000"/>
        </a:lnSpc>
        <a:spcBef>
          <a:spcPts val="0"/>
        </a:spcBef>
        <a:spcAft>
          <a:spcPts val="500"/>
        </a:spcAft>
        <a:buFont typeface="Arial" panose="020B0604020202020204" pitchFamily="34" charset="0"/>
        <a:buNone/>
        <a:defRPr sz="2400" u="none" strike="noStrike" kern="1200" cap="none" spc="0" normalizeH="0">
          <a:solidFill>
            <a:schemeClr val="tx1"/>
          </a:solidFill>
          <a:uFillTx/>
          <a:latin typeface="+mn-lt"/>
          <a:ea typeface="+mn-ea"/>
          <a:cs typeface="+mn-cs"/>
        </a:defRPr>
      </a:lvl4pPr>
      <a:lvl5pPr marL="1296035" indent="0" algn="l" defTabSz="914400" rtl="0" eaLnBrk="1" fontAlgn="auto" latinLnBrk="0" hangingPunct="1">
        <a:lnSpc>
          <a:spcPct val="100000"/>
        </a:lnSpc>
        <a:spcBef>
          <a:spcPts val="0"/>
        </a:spcBef>
        <a:spcAft>
          <a:spcPts val="500"/>
        </a:spcAft>
        <a:buFont typeface="Arial" panose="020B0604020202020204" pitchFamily="34" charset="0"/>
        <a:buNone/>
        <a:defRPr sz="2400" u="none" strike="noStrike" kern="1200" cap="none" spc="0" normalizeH="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ctrTitle"/>
          </p:nvPr>
        </p:nvSpPr>
        <p:spPr/>
        <p:txBody>
          <a:bodyPr anchor="ctr"/>
          <a:lstStyle/>
          <a:p>
            <a:pPr algn="ctr"/>
            <a:r>
              <a:rPr/>
              <a:t>Introduction</a:t>
            </a:r>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Liver tissue structure</a:t>
            </a:r>
          </a:p>
        </p:txBody>
      </p:sp>
      <p:pic>
        <p:nvPicPr>
          <p:cNvPr id="3" name="Picture 2" descr="float-a9aad1a4-0d27a.jpg"/>
          <p:cNvPicPr>
            <a:picLocks noChangeAspect="1"/>
          </p:cNvPicPr>
          <p:nvPr/>
        </p:nvPicPr>
        <p:blipFill>
          <a:blip r:embed="rId2"/>
          <a:stretch>
            <a:fillRect/>
          </a:stretch>
        </p:blipFill>
        <p:spPr>
          <a:xfrm>
            <a:off x="2004680" y="1074419"/>
            <a:ext cx="8152159" cy="5440680"/>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Blood flow and bile flow within the liver lobule</a:t>
            </a:r>
          </a:p>
        </p:txBody>
      </p:sp>
      <p:pic>
        <p:nvPicPr>
          <p:cNvPr id="3" name="Picture 2" descr="lobulus-pic-01846.png"/>
          <p:cNvPicPr>
            <a:picLocks noChangeAspect="1"/>
          </p:cNvPicPr>
          <p:nvPr/>
        </p:nvPicPr>
        <p:blipFill>
          <a:blip r:embed="rId2"/>
          <a:stretch>
            <a:fillRect/>
          </a:stretch>
        </p:blipFill>
        <p:spPr>
          <a:xfrm>
            <a:off x="528015" y="1151636"/>
            <a:ext cx="11105490" cy="5286248"/>
          </a:xfrm>
          <a:prstGeom prst="rect">
            <a:avLst/>
          </a:prstGeom>
        </p:spPr>
      </p:pic>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The stomach: functions of gastric acid</a:t>
            </a:r>
          </a:p>
        </p:txBody>
      </p:sp>
      <p:sp>
        <p:nvSpPr>
          <p:cNvPr id="3" name="Content Placeholder 2"/>
          <p:cNvSpPr>
            <a:spLocks noGrp="1"/>
          </p:cNvSpPr>
          <p:nvPr>
            <p:ph idx="1"/>
          </p:nvPr>
        </p:nvSpPr>
        <p:spPr/>
        <p:txBody>
          <a:bodyPr anchor="ctr"/>
          <a:lstStyle/>
          <a:p>
            <a:pPr lvl="2" algn="l"/>
            <a:r>
              <a:rPr/>
              <a:t>HCl, pH 1–2</a:t>
            </a:r>
          </a:p>
          <a:p>
            <a:pPr lvl="2" algn="l"/>
            <a:r>
              <a:rPr/>
              <a:t>secreted by specialized cells in the mucous membrane (parietal cells)</a:t>
            </a:r>
          </a:p>
          <a:p>
            <a:pPr lvl="2" algn="l"/>
            <a:r>
              <a:rPr/>
              <a:t>kills germs contained in food; patients with lack of gastric acid are at increased risk of intestinal infection</a:t>
            </a:r>
          </a:p>
          <a:p>
            <a:pPr lvl="2" algn="l"/>
            <a:r>
              <a:rPr/>
              <a:t>denatures food proteins and makes them accessible to cleavage by proteases</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Gastric acid and pepsin in protein digestion</a:t>
            </a:r>
          </a:p>
        </p:txBody>
      </p:sp>
      <p:pic>
        <p:nvPicPr>
          <p:cNvPr id="3" name="Picture 2" descr="protein-digestion-bd85c.png"/>
          <p:cNvPicPr>
            <a:picLocks noChangeAspect="1"/>
          </p:cNvPicPr>
          <p:nvPr/>
        </p:nvPicPr>
        <p:blipFill>
          <a:blip r:embed="rId2"/>
          <a:stretch>
            <a:fillRect/>
          </a:stretch>
        </p:blipFill>
        <p:spPr>
          <a:xfrm>
            <a:off x="2272953" y="1074419"/>
            <a:ext cx="7615614" cy="5440680"/>
          </a:xfrm>
          <a:prstGeom prst="rect">
            <a:avLst/>
          </a:prstGeom>
        </p:spPr>
      </p:pic>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Function of the exocrine pancreas</a:t>
            </a:r>
          </a:p>
        </p:txBody>
      </p:sp>
      <p:sp>
        <p:nvSpPr>
          <p:cNvPr id="3" name="Content Placeholder 2"/>
          <p:cNvSpPr>
            <a:spLocks noGrp="1"/>
          </p:cNvSpPr>
          <p:nvPr>
            <p:ph idx="1"/>
          </p:nvPr>
        </p:nvSpPr>
        <p:spPr/>
        <p:txBody>
          <a:bodyPr anchor="ctr"/>
          <a:lstStyle/>
          <a:p>
            <a:pPr lvl="2" algn="l"/>
            <a:r>
              <a:rPr/>
              <a:t>secretion of digestive enzymes</a:t>
            </a:r>
          </a:p>
          <a:p>
            <a:pPr lvl="4" algn="l"/>
            <a:r>
              <a:rPr/>
              <a:t>amylase</a:t>
            </a:r>
          </a:p>
          <a:p>
            <a:pPr lvl="4" algn="l"/>
            <a:r>
              <a:rPr/>
              <a:t>proteases, peptidases</a:t>
            </a:r>
          </a:p>
          <a:p>
            <a:pPr lvl="4" algn="l"/>
            <a:r>
              <a:rPr/>
              <a:t>lipases</a:t>
            </a:r>
          </a:p>
          <a:p>
            <a:pPr lvl="4" algn="l"/>
            <a:r>
              <a:rPr/>
              <a:t>DNAse, RNAse</a:t>
            </a:r>
          </a:p>
          <a:p>
            <a:pPr lvl="2" algn="l"/>
            <a:r>
              <a:rPr/>
              <a:t>secretion of sodium bicarbonate to neutralize gastric acid</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Roles of bile in digestion</a:t>
            </a:r>
          </a:p>
        </p:txBody>
      </p:sp>
      <p:sp>
        <p:nvSpPr>
          <p:cNvPr id="3" name="Content Placeholder 2"/>
          <p:cNvSpPr>
            <a:spLocks noGrp="1"/>
          </p:cNvSpPr>
          <p:nvPr>
            <p:ph idx="1"/>
          </p:nvPr>
        </p:nvSpPr>
        <p:spPr/>
        <p:txBody>
          <a:bodyPr anchor="ctr"/>
          <a:lstStyle/>
          <a:p>
            <a:pPr lvl="2" algn="l"/>
            <a:r>
              <a:rPr/>
              <a:t>Bile acids solubilize triacylglycerol and make it accessible to pancreatic lipase</a:t>
            </a:r>
          </a:p>
          <a:p>
            <a:pPr lvl="2" algn="l"/>
            <a:r>
              <a:rPr/>
              <a:t>Bicarbonate contributes to the neutralization of gastric acid</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The small intestine</a:t>
            </a:r>
          </a:p>
        </p:txBody>
      </p:sp>
      <p:pic>
        <p:nvPicPr>
          <p:cNvPr id="3" name="Picture 2" descr="small-intestine-structure-24fe4.png"/>
          <p:cNvPicPr>
            <a:picLocks noChangeAspect="1"/>
          </p:cNvPicPr>
          <p:nvPr/>
        </p:nvPicPr>
        <p:blipFill>
          <a:blip r:embed="rId2"/>
          <a:stretch>
            <a:fillRect/>
          </a:stretch>
        </p:blipFill>
        <p:spPr>
          <a:xfrm>
            <a:off x="1745016" y="1074419"/>
            <a:ext cx="8671488" cy="5440680"/>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Microscopic structure of the small intestine</a:t>
            </a:r>
          </a:p>
        </p:txBody>
      </p:sp>
      <p:pic>
        <p:nvPicPr>
          <p:cNvPr id="3" name="Picture 2" descr="float-8d49d53f-14da8.jpg"/>
          <p:cNvPicPr>
            <a:picLocks noChangeAspect="1"/>
          </p:cNvPicPr>
          <p:nvPr/>
        </p:nvPicPr>
        <p:blipFill>
          <a:blip r:embed="rId2"/>
          <a:stretch>
            <a:fillRect/>
          </a:stretch>
        </p:blipFill>
        <p:spPr>
          <a:xfrm>
            <a:off x="362000" y="1536090"/>
            <a:ext cx="11437518" cy="451733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Amylose and amylopectin are polymers of α-</a:t>
            </a:r>
            <a:r>
              <a:rPr/>
              <a:t>D</a:t>
            </a:r>
            <a:r>
              <a:rPr/>
              <a:t>-glucose</a:t>
            </a:r>
          </a:p>
        </p:txBody>
      </p:sp>
      <p:pic>
        <p:nvPicPr>
          <p:cNvPr id="3" name="Picture 2" descr="amylopectin-pic-20537.png"/>
          <p:cNvPicPr>
            <a:picLocks noChangeAspect="1"/>
          </p:cNvPicPr>
          <p:nvPr/>
        </p:nvPicPr>
        <p:blipFill>
          <a:blip r:embed="rId2"/>
          <a:stretch>
            <a:fillRect/>
          </a:stretch>
        </p:blipFill>
        <p:spPr>
          <a:xfrm>
            <a:off x="763930" y="1824431"/>
            <a:ext cx="10633658" cy="3940657"/>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Amylase breaks down starch to maltose and isomaltose</a:t>
            </a:r>
          </a:p>
        </p:txBody>
      </p:sp>
      <p:pic>
        <p:nvPicPr>
          <p:cNvPr id="3" name="Picture 2" descr="maltose-pic-4a230.png"/>
          <p:cNvPicPr>
            <a:picLocks noChangeAspect="1"/>
          </p:cNvPicPr>
          <p:nvPr/>
        </p:nvPicPr>
        <p:blipFill>
          <a:blip r:embed="rId2"/>
          <a:stretch>
            <a:fillRect/>
          </a:stretch>
        </p:blipFill>
        <p:spPr>
          <a:xfrm>
            <a:off x="2362911" y="1352600"/>
            <a:ext cx="7435697" cy="4884318"/>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Significance of metabolism in medicine</a:t>
            </a:r>
          </a:p>
        </p:txBody>
      </p:sp>
      <p:sp>
        <p:nvSpPr>
          <p:cNvPr id="3" name="Content Placeholder 2"/>
          <p:cNvSpPr>
            <a:spLocks noGrp="1"/>
          </p:cNvSpPr>
          <p:nvPr>
            <p:ph idx="1"/>
          </p:nvPr>
        </p:nvSpPr>
        <p:spPr/>
        <p:txBody>
          <a:bodyPr anchor="ctr"/>
          <a:lstStyle/>
          <a:p>
            <a:pPr lvl="2" algn="l"/>
            <a:r>
              <a:rPr/>
              <a:t>hereditary enzyme defects</a:t>
            </a:r>
          </a:p>
          <a:p>
            <a:pPr lvl="2" algn="l"/>
            <a:r>
              <a:rPr/>
              <a:t>diabetes, atherosclerosis, gout</a:t>
            </a:r>
          </a:p>
          <a:p>
            <a:pPr lvl="2" algn="l"/>
            <a:r>
              <a:rPr/>
              <a:t>antimetabolites in the chemotherapy of cancers and infections</a:t>
            </a:r>
          </a:p>
          <a:p>
            <a:pPr lvl="2" algn="l"/>
            <a:r>
              <a:rPr/>
              <a:t>inactivation and elimination of xenobiotics and drugs</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Mechanism of glucose uptake from the gut</a:t>
            </a:r>
          </a:p>
        </p:txBody>
      </p:sp>
      <p:pic>
        <p:nvPicPr>
          <p:cNvPr id="3" name="Picture 2" descr="intestinal-transport-pic-5e308.png"/>
          <p:cNvPicPr>
            <a:picLocks noChangeAspect="1"/>
          </p:cNvPicPr>
          <p:nvPr/>
        </p:nvPicPr>
        <p:blipFill>
          <a:blip r:embed="rId2"/>
          <a:stretch>
            <a:fillRect/>
          </a:stretch>
        </p:blipFill>
        <p:spPr>
          <a:xfrm>
            <a:off x="1381346" y="1074419"/>
            <a:ext cx="9398828" cy="5440680"/>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The large intestine</a:t>
            </a:r>
          </a:p>
        </p:txBody>
      </p:sp>
      <p:sp>
        <p:nvSpPr>
          <p:cNvPr id="3" name="Content Placeholder 2"/>
          <p:cNvSpPr>
            <a:spLocks noGrp="1"/>
          </p:cNvSpPr>
          <p:nvPr>
            <p:ph idx="1"/>
          </p:nvPr>
        </p:nvSpPr>
        <p:spPr/>
        <p:txBody>
          <a:bodyPr anchor="ctr"/>
          <a:lstStyle/>
          <a:p>
            <a:pPr lvl="2" algn="l"/>
            <a:r>
              <a:rPr/>
              <a:t>Anaerobic milieu—99% of all bacteria in the large intestine are strict anaerobes</a:t>
            </a:r>
          </a:p>
          <a:p>
            <a:pPr lvl="2" algn="l"/>
            <a:r>
              <a:rPr/>
              <a:t>Bacteria degrade non-utilized foodstuffs, reducing osmotic activity of gut content</a:t>
            </a:r>
          </a:p>
          <a:p>
            <a:pPr lvl="2" algn="l"/>
            <a:r>
              <a:rPr/>
              <a:t>Mucous membrane recovers water and electrolytes</a:t>
            </a:r>
          </a:p>
          <a:p>
            <a:pPr lvl="2" algn="l"/>
            <a:r>
              <a:rPr/>
              <a:t>Bacterial metabolism releases potentially toxic products (e.g. ammonia), which are taken up and inactivated by the liver</a:t>
            </a: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t" tIns="0" lIns="0"/>
          <a:lstStyle/>
          <a:p>
            <a:pPr algn="l"/>
            <a:r>
              <a:rPr/>
              <a:t>A metabolic map for Chem 333</a:t>
            </a:r>
          </a:p>
        </p:txBody>
      </p:sp>
      <p:pic>
        <p:nvPicPr>
          <p:cNvPr id="3" name="Picture 2" descr="new-map-small-pic-eb1cd.png"/>
          <p:cNvPicPr>
            <a:picLocks noChangeAspect="1"/>
          </p:cNvPicPr>
          <p:nvPr/>
        </p:nvPicPr>
        <p:blipFill>
          <a:blip r:embed="rId2"/>
          <a:stretch>
            <a:fillRect/>
          </a:stretch>
        </p:blipFill>
        <p:spPr>
          <a:xfrm>
            <a:off x="6073765" y="937259"/>
            <a:ext cx="4944754" cy="5440680"/>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A more realistic metabolic map</a:t>
            </a:r>
          </a:p>
        </p:txBody>
      </p:sp>
      <p:pic>
        <p:nvPicPr>
          <p:cNvPr id="3" name="Picture 2" descr="expasy-map-pic-cc7da.jpg"/>
          <p:cNvPicPr>
            <a:picLocks noChangeAspect="1"/>
          </p:cNvPicPr>
          <p:nvPr/>
        </p:nvPicPr>
        <p:blipFill>
          <a:blip r:embed="rId2"/>
          <a:stretch>
            <a:fillRect/>
          </a:stretch>
        </p:blipFill>
        <p:spPr>
          <a:xfrm>
            <a:off x="1989682" y="1074419"/>
            <a:ext cx="8182155" cy="5440680"/>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Catabolic and anabolic reactions</a:t>
            </a:r>
          </a:p>
        </p:txBody>
      </p:sp>
      <p:pic>
        <p:nvPicPr>
          <p:cNvPr id="3" name="Picture 2" descr="catabol-anabol-pic-a0275.png"/>
          <p:cNvPicPr>
            <a:picLocks noChangeAspect="1"/>
          </p:cNvPicPr>
          <p:nvPr/>
        </p:nvPicPr>
        <p:blipFill>
          <a:blip r:embed="rId2"/>
          <a:stretch>
            <a:fillRect/>
          </a:stretch>
        </p:blipFill>
        <p:spPr>
          <a:xfrm>
            <a:off x="1504487" y="1074419"/>
            <a:ext cx="9152546" cy="5440680"/>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Diversity of metabolism: pathways in plants and bacteria</a:t>
            </a:r>
          </a:p>
        </p:txBody>
      </p:sp>
      <p:graphicFrame>
        <p:nvGraphicFramePr>
          <p:cNvPr id="3" name="Table 2"/>
          <p:cNvGraphicFramePr>
            <a:graphicFrameLocks noGrp="1"/>
          </p:cNvGraphicFramePr>
          <p:nvPr/>
        </p:nvGraphicFramePr>
        <p:xfrm>
          <a:off x="2086610" y="2651760"/>
          <a:ext cx="7988300" cy="2286000"/>
        </p:xfrm>
        <a:graphic>
          <a:graphicData uri="http://schemas.openxmlformats.org/drawingml/2006/table">
            <a:tbl>
              <a:tblPr firstRow="1">
                <a:tableStyleId>{5C22544A-7EE6-4342-B048-85BDC9FD1C3A}</a:tableStyleId>
              </a:tblPr>
              <a:tblGrid>
                <a:gridCol w="5003800"/>
                <a:gridCol w="2984500"/>
              </a:tblGrid>
              <a:tr h="457200">
                <a:tc>
                  <a:txBody>
                    <a:bodyPr/>
                    <a:lstStyle/>
                    <a:p>
                      <a:pPr algn="l">
                        <a:defRPr sz="2000"/>
                      </a:pPr>
                      <a:r>
                        <a:rPr/>
                        <a:t>Pathway</a:t>
                      </a:r>
                    </a:p>
                  </a:txBody>
                  <a:tcPr marT="127000" marB="76200"/>
                </a:tc>
                <a:tc>
                  <a:txBody>
                    <a:bodyPr/>
                    <a:lstStyle/>
                    <a:p>
                      <a:pPr algn="l">
                        <a:defRPr sz="2000"/>
                      </a:pPr>
                      <a:r>
                        <a:rPr/>
                        <a:t>Organisms</a:t>
                      </a:r>
                    </a:p>
                  </a:txBody>
                  <a:tcPr marT="127000" marB="76200"/>
                </a:tc>
              </a:tr>
              <a:tr h="457200">
                <a:tc>
                  <a:txBody>
                    <a:bodyPr/>
                    <a:lstStyle/>
                    <a:p>
                      <a:pPr algn="l">
                        <a:defRPr sz="2000"/>
                      </a:pPr>
                      <a:r>
                        <a:rPr/>
                        <a:t>photosynthesis</a:t>
                      </a:r>
                    </a:p>
                  </a:txBody>
                  <a:tcPr marT="127000" marB="76200"/>
                </a:tc>
                <a:tc>
                  <a:txBody>
                    <a:bodyPr/>
                    <a:lstStyle/>
                    <a:p>
                      <a:pPr algn="l">
                        <a:defRPr sz="2000"/>
                      </a:pPr>
                      <a:r>
                        <a:rPr/>
                        <a:t>plants and cyanobacteria</a:t>
                      </a:r>
                    </a:p>
                  </a:txBody>
                  <a:tcPr marT="127000" marB="76200"/>
                </a:tc>
              </a:tr>
              <a:tr h="457200">
                <a:tc>
                  <a:txBody>
                    <a:bodyPr/>
                    <a:lstStyle/>
                    <a:p>
                      <a:pPr algn="l">
                        <a:defRPr sz="2000"/>
                      </a:pPr>
                      <a:r>
                        <a:rPr/>
                        <a:t>nitrogen fixation</a:t>
                      </a:r>
                    </a:p>
                  </a:txBody>
                  <a:tcPr marT="127000" marB="76200"/>
                </a:tc>
                <a:tc>
                  <a:txBody>
                    <a:bodyPr/>
                    <a:lstStyle/>
                    <a:p>
                      <a:pPr algn="l">
                        <a:defRPr sz="2000"/>
                      </a:pPr>
                      <a:r>
                        <a:rPr/>
                        <a:t>specialized soil bacteria</a:t>
                      </a:r>
                    </a:p>
                  </a:txBody>
                  <a:tcPr marT="127000" marB="76200"/>
                </a:tc>
              </a:tr>
              <a:tr h="457200">
                <a:tc>
                  <a:txBody>
                    <a:bodyPr/>
                    <a:lstStyle/>
                    <a:p>
                      <a:pPr algn="l">
                        <a:defRPr sz="2000"/>
                      </a:pPr>
                      <a:r>
                        <a:rPr/>
                        <a:t>oxidation or reduction of inorganic minerals</a:t>
                      </a:r>
                    </a:p>
                  </a:txBody>
                  <a:tcPr marT="127000" marB="76200"/>
                </a:tc>
                <a:tc>
                  <a:txBody>
                    <a:bodyPr/>
                    <a:lstStyle/>
                    <a:p>
                      <a:pPr algn="l">
                        <a:defRPr sz="2000"/>
                      </a:pPr>
                      <a:r>
                        <a:rPr/>
                        <a:t>archaebacteria</a:t>
                      </a:r>
                    </a:p>
                  </a:txBody>
                  <a:tcPr marT="127000" marB="76200"/>
                </a:tc>
              </a:tr>
              <a:tr h="457200">
                <a:tc>
                  <a:txBody>
                    <a:bodyPr/>
                    <a:lstStyle/>
                    <a:p>
                      <a:pPr algn="l">
                        <a:defRPr sz="2000"/>
                      </a:pPr>
                      <a:r>
                        <a:rPr/>
                        <a:t>acid- and gas-producing fermentations</a:t>
                      </a:r>
                    </a:p>
                  </a:txBody>
                  <a:tcPr marT="127000" marB="76200"/>
                </a:tc>
                <a:tc>
                  <a:txBody>
                    <a:bodyPr/>
                    <a:lstStyle/>
                    <a:p>
                      <a:pPr algn="l">
                        <a:defRPr sz="2000"/>
                      </a:pPr>
                      <a:r>
                        <a:rPr/>
                        <a:t>anaerobic bacteria</a:t>
                      </a:r>
                    </a:p>
                  </a:txBody>
                  <a:tcPr marT="127000" marB="76200"/>
                </a:tc>
              </a:tr>
            </a:tbl>
          </a:graphicData>
        </a:graphic>
      </p:graphicFrame>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Types of foodstuffs</a:t>
            </a:r>
          </a:p>
        </p:txBody>
      </p:sp>
      <p:sp>
        <p:nvSpPr>
          <p:cNvPr id="3" name="Content Placeholder 2"/>
          <p:cNvSpPr>
            <a:spLocks noGrp="1"/>
          </p:cNvSpPr>
          <p:nvPr>
            <p:ph idx="1"/>
          </p:nvPr>
        </p:nvSpPr>
        <p:spPr/>
        <p:txBody>
          <a:bodyPr anchor="ctr"/>
          <a:lstStyle/>
          <a:p>
            <a:pPr lvl="2" algn="l"/>
            <a:r>
              <a:rPr/>
              <a:t>carbohydrates</a:t>
            </a:r>
          </a:p>
          <a:p>
            <a:pPr lvl="2" algn="l"/>
            <a:r>
              <a:rPr/>
              <a:t>protein</a:t>
            </a:r>
          </a:p>
          <a:p>
            <a:pPr lvl="2" algn="l"/>
            <a:r>
              <a:rPr/>
              <a:t>fat</a:t>
            </a:r>
          </a:p>
          <a:p>
            <a:pPr lvl="2" algn="l"/>
            <a:r>
              <a:rPr/>
              <a:t>nucleic acids</a:t>
            </a:r>
          </a:p>
        </p:txBody>
      </p:sp>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Breakdown of foodstuffs: Overview</a:t>
            </a:r>
          </a:p>
        </p:txBody>
      </p:sp>
      <p:pic>
        <p:nvPicPr>
          <p:cNvPr id="3" name="Picture 2" descr="energymetabolismpic-c8a3e.png"/>
          <p:cNvPicPr>
            <a:picLocks noChangeAspect="1"/>
          </p:cNvPicPr>
          <p:nvPr/>
        </p:nvPicPr>
        <p:blipFill>
          <a:blip r:embed="rId2"/>
          <a:stretch>
            <a:fillRect/>
          </a:stretch>
        </p:blipFill>
        <p:spPr>
          <a:xfrm>
            <a:off x="958780" y="1074419"/>
            <a:ext cx="10243958" cy="5440680"/>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Functional anatomy of the digestive system</a:t>
            </a:r>
          </a:p>
        </p:txBody>
      </p:sp>
      <p:pic>
        <p:nvPicPr>
          <p:cNvPr id="3" name="Picture 2" descr="digestive-system-13135.png"/>
          <p:cNvPicPr>
            <a:picLocks noChangeAspect="1"/>
          </p:cNvPicPr>
          <p:nvPr/>
        </p:nvPicPr>
        <p:blipFill>
          <a:blip r:embed="rId2"/>
          <a:stretch>
            <a:fillRect/>
          </a:stretch>
        </p:blipFill>
        <p:spPr>
          <a:xfrm>
            <a:off x="1682266" y="1074419"/>
            <a:ext cx="8796987" cy="5440680"/>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Intestinal organs: functional overview</a:t>
            </a:r>
          </a:p>
        </p:txBody>
      </p:sp>
      <p:graphicFrame>
        <p:nvGraphicFramePr>
          <p:cNvPr id="3" name="Table 2"/>
          <p:cNvGraphicFramePr>
            <a:graphicFrameLocks noGrp="1"/>
          </p:cNvGraphicFramePr>
          <p:nvPr/>
        </p:nvGraphicFramePr>
        <p:xfrm>
          <a:off x="1235710" y="2423160"/>
          <a:ext cx="9690099" cy="2743200"/>
        </p:xfrm>
        <a:graphic>
          <a:graphicData uri="http://schemas.openxmlformats.org/drawingml/2006/table">
            <a:tbl>
              <a:tblPr firstRow="1">
                <a:tableStyleId>{5C22544A-7EE6-4342-B048-85BDC9FD1C3A}</a:tableStyleId>
              </a:tblPr>
              <a:tblGrid>
                <a:gridCol w="1866899"/>
                <a:gridCol w="7823200"/>
              </a:tblGrid>
              <a:tr h="457200">
                <a:tc>
                  <a:txBody>
                    <a:bodyPr/>
                    <a:lstStyle/>
                    <a:p>
                      <a:pPr algn="l">
                        <a:defRPr sz="2000"/>
                      </a:pPr>
                      <a:r>
                        <a:rPr/>
                        <a:t>Organ</a:t>
                      </a:r>
                    </a:p>
                  </a:txBody>
                  <a:tcPr marT="127000" marB="76200"/>
                </a:tc>
                <a:tc>
                  <a:txBody>
                    <a:bodyPr/>
                    <a:lstStyle/>
                    <a:p>
                      <a:pPr algn="l">
                        <a:defRPr sz="2000"/>
                      </a:pPr>
                      <a:r>
                        <a:rPr/>
                        <a:t>Function</a:t>
                      </a:r>
                    </a:p>
                  </a:txBody>
                  <a:tcPr marT="127000" marB="76200"/>
                </a:tc>
              </a:tr>
              <a:tr h="457200">
                <a:tc>
                  <a:txBody>
                    <a:bodyPr/>
                    <a:lstStyle/>
                    <a:p>
                      <a:pPr algn="l">
                        <a:defRPr sz="2000"/>
                      </a:pPr>
                      <a:r>
                        <a:rPr/>
                        <a:t>stomach</a:t>
                      </a:r>
                    </a:p>
                  </a:txBody>
                  <a:tcPr marT="127000" marB="76200"/>
                </a:tc>
                <a:tc>
                  <a:txBody>
                    <a:bodyPr/>
                    <a:lstStyle/>
                    <a:p>
                      <a:pPr algn="l">
                        <a:defRPr sz="2000"/>
                      </a:pPr>
                      <a:r>
                        <a:rPr/>
                        <a:t>killing of microbes contained in the food; protein denaturation</a:t>
                      </a:r>
                    </a:p>
                  </a:txBody>
                  <a:tcPr marT="127000" marB="76200"/>
                </a:tc>
              </a:tr>
              <a:tr h="457200">
                <a:tc>
                  <a:txBody>
                    <a:bodyPr/>
                    <a:lstStyle/>
                    <a:p>
                      <a:pPr algn="l">
                        <a:defRPr sz="2000"/>
                      </a:pPr>
                      <a:r>
                        <a:rPr/>
                        <a:t>small intestine</a:t>
                      </a:r>
                    </a:p>
                  </a:txBody>
                  <a:tcPr marT="127000" marB="76200"/>
                </a:tc>
                <a:tc>
                  <a:txBody>
                    <a:bodyPr/>
                    <a:lstStyle/>
                    <a:p>
                      <a:pPr algn="l">
                        <a:defRPr sz="2000"/>
                      </a:pPr>
                      <a:r>
                        <a:rPr/>
                        <a:t>breakdown of macromolecules to small molecules, uptake of the latter</a:t>
                      </a:r>
                    </a:p>
                  </a:txBody>
                  <a:tcPr marT="127000" marB="76200"/>
                </a:tc>
              </a:tr>
              <a:tr h="457200">
                <a:tc>
                  <a:txBody>
                    <a:bodyPr/>
                    <a:lstStyle/>
                    <a:p>
                      <a:pPr algn="l">
                        <a:defRPr sz="2000"/>
                      </a:pPr>
                      <a:r>
                        <a:rPr/>
                        <a:t>large intestine</a:t>
                      </a:r>
                    </a:p>
                  </a:txBody>
                  <a:tcPr marT="127000" marB="76200"/>
                </a:tc>
                <a:tc>
                  <a:txBody>
                    <a:bodyPr/>
                    <a:lstStyle/>
                    <a:p>
                      <a:pPr algn="l">
                        <a:defRPr sz="2000"/>
                      </a:pPr>
                      <a:r>
                        <a:rPr/>
                        <a:t>fluid and ion reuptake</a:t>
                      </a:r>
                    </a:p>
                  </a:txBody>
                  <a:tcPr marT="127000" marB="76200"/>
                </a:tc>
              </a:tr>
              <a:tr h="457200">
                <a:tc>
                  <a:txBody>
                    <a:bodyPr/>
                    <a:lstStyle/>
                    <a:p>
                      <a:pPr algn="l">
                        <a:defRPr sz="2000"/>
                      </a:pPr>
                      <a:r>
                        <a:rPr/>
                        <a:t>pancreas</a:t>
                      </a:r>
                    </a:p>
                  </a:txBody>
                  <a:tcPr marT="127000" marB="76200"/>
                </a:tc>
                <a:tc>
                  <a:txBody>
                    <a:bodyPr/>
                    <a:lstStyle/>
                    <a:p>
                      <a:pPr algn="l">
                        <a:defRPr sz="2000"/>
                      </a:pPr>
                      <a:r>
                        <a:rPr/>
                        <a:t>production of digestive enzymes and of hormones</a:t>
                      </a:r>
                    </a:p>
                  </a:txBody>
                  <a:tcPr marT="127000" marB="76200"/>
                </a:tc>
              </a:tr>
              <a:tr h="457200">
                <a:tc>
                  <a:txBody>
                    <a:bodyPr/>
                    <a:lstStyle/>
                    <a:p>
                      <a:pPr algn="l">
                        <a:defRPr sz="2000"/>
                      </a:pPr>
                      <a:r>
                        <a:rPr/>
                        <a:t>liver</a:t>
                      </a:r>
                    </a:p>
                  </a:txBody>
                  <a:tcPr marT="127000" marB="76200"/>
                </a:tc>
                <a:tc>
                  <a:txBody>
                    <a:bodyPr/>
                    <a:lstStyle/>
                    <a:p>
                      <a:pPr algn="l">
                        <a:defRPr sz="2000"/>
                      </a:pPr>
                      <a:r>
                        <a:rPr/>
                        <a:t>production of bile; metabolic homeostasis</a:t>
                      </a:r>
                    </a:p>
                  </a:txBody>
                  <a:tcPr marT="127000" marB="76200"/>
                </a:tc>
              </a:tr>
            </a:tbl>
          </a:graphicData>
        </a:graphic>
      </p:graphicFrame>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The portal circulation</a:t>
            </a:r>
          </a:p>
        </p:txBody>
      </p:sp>
      <p:pic>
        <p:nvPicPr>
          <p:cNvPr id="3" name="Picture 2" descr="portal-circulation-1f229.png"/>
          <p:cNvPicPr>
            <a:picLocks noChangeAspect="1"/>
          </p:cNvPicPr>
          <p:nvPr/>
        </p:nvPicPr>
        <p:blipFill>
          <a:blip r:embed="rId2"/>
          <a:stretch>
            <a:fillRect/>
          </a:stretch>
        </p:blipFill>
        <p:spPr>
          <a:xfrm>
            <a:off x="3270363" y="1074419"/>
            <a:ext cx="5620794" cy="544068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WPS Presentation</Application>
  <PresentationFormat>Widescreen</PresentationFormat>
  <Paragraphs>0</Paragraphs>
  <Slides>0</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0</vt:i4>
      </vt:variant>
    </vt:vector>
  </HeadingPairs>
  <TitlesOfParts>
    <vt:vector size="9" baseType="lpstr">
      <vt:lpstr>Arial</vt:lpstr>
      <vt:lpstr>SimSun</vt:lpstr>
      <vt:lpstr>Wingdings</vt:lpstr>
      <vt:lpstr>Calibri</vt:lpstr>
      <vt:lpstr>Constantia</vt:lpstr>
      <vt:lpstr>Arial Unicode MS</vt:lpstr>
      <vt:lpstr>Calibri Light</vt:lpstr>
      <vt:lpstr>Corbel</vt:lpstr>
      <vt:lpstr>Office Theme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N.</dc:creator>
  <cp:lastModifiedBy>mpalmer</cp:lastModifiedBy>
  <cp:revision>51</cp:revision>
  <dcterms:created xsi:type="dcterms:W3CDTF">2022-03-26T19:36:19Z</dcterms:created>
  <dcterms:modified xsi:type="dcterms:W3CDTF">2022-03-26T19:36:19Z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1033-11.1.0.10920</vt:lpwstr>
  </property>
</Properties>
</file>